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media/image505.jpg" ContentType="image/jpeg"/>
  <Override PartName="/ppt/media/image506.jpg" ContentType="image/jpeg"/>
  <Override PartName="/ppt/comments/comment3.xml" ContentType="application/vnd.openxmlformats-officedocument.presentationml.comments+xml"/>
  <Override PartName="/ppt/media/image507.jpg" ContentType="image/jpeg"/>
  <Override PartName="/ppt/media/image508.jpg" ContentType="image/jpeg"/>
  <Override PartName="/ppt/comments/comment4.xml" ContentType="application/vnd.openxmlformats-officedocument.presentationml.comments+xml"/>
  <Override PartName="/ppt/media/image509.jpg" ContentType="image/jpeg"/>
  <Override PartName="/ppt/media/image510.jpg" ContentType="image/jpeg"/>
  <Override PartName="/ppt/comments/comment5.xml" ContentType="application/vnd.openxmlformats-officedocument.presentationml.comments+xml"/>
  <Override PartName="/ppt/media/image511.jpg" ContentType="image/jpeg"/>
  <Override PartName="/ppt/media/image512.jpg" ContentType="image/jpeg"/>
  <Override PartName="/ppt/comments/comment6.xml" ContentType="application/vnd.openxmlformats-officedocument.presentationml.comments+xml"/>
  <Override PartName="/ppt/media/image513.jpg" ContentType="image/jpeg"/>
  <Override PartName="/ppt/media/image514.jpg" ContentType="image/jpeg"/>
  <Override PartName="/ppt/comments/comment7.xml" ContentType="application/vnd.openxmlformats-officedocument.presentationml.comments+xml"/>
  <Override PartName="/ppt/media/image515.jpg" ContentType="image/jpeg"/>
  <Override PartName="/ppt/media/image516.jpg" ContentType="image/jpeg"/>
  <Override PartName="/ppt/comments/comment8.xml" ContentType="application/vnd.openxmlformats-officedocument.presentationml.comments+xml"/>
  <Override PartName="/ppt/media/image517.jpg" ContentType="image/jpeg"/>
  <Override PartName="/ppt/media/image518.jpg" ContentType="image/jpeg"/>
  <Override PartName="/ppt/comments/comment9.xml" ContentType="application/vnd.openxmlformats-officedocument.presentationml.comments+xml"/>
  <Override PartName="/ppt/media/image519.jpg" ContentType="image/jpeg"/>
  <Override PartName="/ppt/media/image520.jpg" ContentType="image/jpeg"/>
  <Override PartName="/ppt/comments/comment10.xml" ContentType="application/vnd.openxmlformats-officedocument.presentationml.comments+xml"/>
  <Override PartName="/ppt/media/image521.jpg" ContentType="image/jpeg"/>
  <Override PartName="/ppt/media/image522.jpg" ContentType="image/jpeg"/>
  <Override PartName="/ppt/comments/comment11.xml" ContentType="application/vnd.openxmlformats-officedocument.presentationml.comments+xml"/>
  <Override PartName="/ppt/media/image523.jpg" ContentType="image/jpeg"/>
  <Override PartName="/ppt/media/image524.jpg" ContentType="image/jpeg"/>
  <Override PartName="/ppt/comments/comment12.xml" ContentType="application/vnd.openxmlformats-officedocument.presentationml.comments+xml"/>
  <Override PartName="/ppt/media/image525.jpg" ContentType="image/jpeg"/>
  <Override PartName="/ppt/comments/comment13.xml" ContentType="application/vnd.openxmlformats-officedocument.presentationml.comments+xml"/>
  <Override PartName="/ppt/media/image526.jpg" ContentType="image/jpeg"/>
  <Override PartName="/ppt/comments/comment14.xml" ContentType="application/vnd.openxmlformats-officedocument.presentationml.comments+xml"/>
  <Override PartName="/ppt/media/image527.jpg" ContentType="image/jpeg"/>
  <Override PartName="/ppt/comments/comment15.xml" ContentType="application/vnd.openxmlformats-officedocument.presentationml.comments+xml"/>
  <Override PartName="/ppt/media/image528.jpg" ContentType="image/jpeg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media/image530.jpg" ContentType="image/jpeg"/>
  <Override PartName="/ppt/media/image531.jpg" ContentType="image/jpeg"/>
  <Override PartName="/ppt/comments/comment18.xml" ContentType="application/vnd.openxmlformats-officedocument.presentationml.comments+xml"/>
  <Override PartName="/ppt/media/image532.jpg" ContentType="image/jpeg"/>
  <Override PartName="/ppt/comments/comment19.xml" ContentType="application/vnd.openxmlformats-officedocument.presentationml.comments+xml"/>
  <Override PartName="/ppt/media/image533.jpg" ContentType="image/jpeg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7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8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80"/>
  </p:notesMasterIdLst>
  <p:handoutMasterIdLst>
    <p:handoutMasterId r:id="rId181"/>
  </p:handoutMasterIdLst>
  <p:sldIdLst>
    <p:sldId id="332" r:id="rId2"/>
    <p:sldId id="376" r:id="rId3"/>
    <p:sldId id="471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260" r:id="rId28"/>
    <p:sldId id="256" r:id="rId29"/>
    <p:sldId id="268" r:id="rId30"/>
    <p:sldId id="264" r:id="rId31"/>
    <p:sldId id="265" r:id="rId32"/>
    <p:sldId id="272" r:id="rId33"/>
    <p:sldId id="267" r:id="rId34"/>
    <p:sldId id="266" r:id="rId35"/>
    <p:sldId id="258" r:id="rId36"/>
    <p:sldId id="271" r:id="rId37"/>
    <p:sldId id="273" r:id="rId38"/>
    <p:sldId id="274" r:id="rId39"/>
    <p:sldId id="259" r:id="rId40"/>
    <p:sldId id="275" r:id="rId41"/>
    <p:sldId id="288" r:id="rId42"/>
    <p:sldId id="406" r:id="rId43"/>
    <p:sldId id="407" r:id="rId44"/>
    <p:sldId id="408" r:id="rId45"/>
    <p:sldId id="292" r:id="rId46"/>
    <p:sldId id="409" r:id="rId47"/>
    <p:sldId id="294" r:id="rId48"/>
    <p:sldId id="295" r:id="rId49"/>
    <p:sldId id="29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411" r:id="rId84"/>
    <p:sldId id="342" r:id="rId85"/>
    <p:sldId id="405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12" r:id="rId147"/>
    <p:sldId id="413" r:id="rId148"/>
    <p:sldId id="414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5" r:id="rId160"/>
    <p:sldId id="426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444" r:id="rId179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673297-67EF-4633-80FE-841EBB0C2250}">
          <p14:sldIdLst>
            <p14:sldId id="332"/>
            <p14:sldId id="376"/>
          </p14:sldIdLst>
        </p14:section>
        <p14:section name="스마트 횡단보도" id="{F8DB1BBB-4992-410A-BFE0-02C35F9BD439}">
          <p14:sldIdLst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</p14:sldIdLst>
        </p14:section>
        <p14:section name="스마트교차로" id="{06BFB11F-AF57-4F58-B1E6-98E991AA7DDB}">
          <p14:sldIdLst>
            <p14:sldId id="260"/>
            <p14:sldId id="256"/>
            <p14:sldId id="268"/>
            <p14:sldId id="264"/>
            <p14:sldId id="265"/>
            <p14:sldId id="272"/>
            <p14:sldId id="267"/>
            <p14:sldId id="266"/>
            <p14:sldId id="258"/>
            <p14:sldId id="271"/>
            <p14:sldId id="273"/>
            <p14:sldId id="274"/>
            <p14:sldId id="259"/>
            <p14:sldId id="275"/>
            <p14:sldId id="288"/>
            <p14:sldId id="406"/>
            <p14:sldId id="407"/>
            <p14:sldId id="408"/>
            <p14:sldId id="292"/>
            <p14:sldId id="409"/>
            <p14:sldId id="294"/>
            <p14:sldId id="295"/>
            <p14:sldId id="29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411"/>
          </p14:sldIdLst>
        </p14:section>
        <p14:section name="팀 프로젝트" id="{94D3524D-E08F-4A7D-B578-46F9D7546843}">
          <p14:sldIdLst>
            <p14:sldId id="342"/>
          </p14:sldIdLst>
        </p14:section>
        <p14:section name="2팀" id="{E2B16A13-AE67-4C29-B9FF-FA6951C313F6}">
          <p14:sldIdLst>
            <p14:sldId id="405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</p14:sldIdLst>
        </p14:section>
        <p14:section name="3팀" id="{4AE2620A-DA97-4B28-8379-B51E458B74EA}">
          <p14:sldIdLst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4팀" id="{67CF67A3-75F3-4B42-BAE0-73CE63A60E36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8E2B"/>
    <a:srgbClr val="4E79A7"/>
    <a:srgbClr val="E05254"/>
    <a:srgbClr val="EDC948"/>
    <a:srgbClr val="FF9DA7"/>
    <a:srgbClr val="63A0D7"/>
    <a:srgbClr val="215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660"/>
  </p:normalViewPr>
  <p:slideViewPr>
    <p:cSldViewPr snapToGrid="0">
      <p:cViewPr>
        <p:scale>
          <a:sx n="53" d="100"/>
          <a:sy n="53" d="100"/>
        </p:scale>
        <p:origin x="1776" y="186"/>
      </p:cViewPr>
      <p:guideLst>
        <p:guide orient="horz" pos="31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commentAuthors" Target="commentAuthor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8T14:07:47.96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59E3B-39D2-4B9D-B465-BF626B030D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BDE49-CB39-4B18-A57F-D34C1B0FE8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2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511EB-54A3-4E44-95D7-B45BA4CEB576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9C4F-2F2B-41F6-93EF-5F51323E3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284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92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01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33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185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24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0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67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15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6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2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53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30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168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06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21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64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38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1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943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36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94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99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747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9C4F-2F2B-41F6-93EF-5F51323E3819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3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7FCCA-B623-41F2-AF35-1CE4C814068E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4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E1EBE-4574-4542-A59A-E5BBC4DC5550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78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7464-4E62-49B1-9E61-FD0371B75F50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29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8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E80F-55F3-4EB7-9468-98C5F16757EA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D5076-251C-4E9F-93AB-1030DA081057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6902-F984-43EB-A314-706CBD6D1E0A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7C394-F3E4-45A6-80E9-CE12738EB007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85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381F-5AA6-4D9F-BC68-BEBA57BA3290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23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C5ED-7699-4F35-A7A9-369F2F99CE0D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8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9A5D-9D6F-41CA-8F55-D8B1362378C0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974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BFD6-D70F-449E-A004-D6CBA870B1D7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9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3ED1-A74A-448D-8EF8-8500E0DA5873}" type="datetime1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왜안나타나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D21DB-9601-4012-A5A6-3701E907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47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448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480.png"/><Relationship Id="rId7" Type="http://schemas.openxmlformats.org/officeDocument/2006/relationships/image" Target="../media/image484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11" Type="http://schemas.openxmlformats.org/officeDocument/2006/relationships/image" Target="../media/image488.png"/><Relationship Id="rId5" Type="http://schemas.openxmlformats.org/officeDocument/2006/relationships/image" Target="../media/image482.png"/><Relationship Id="rId10" Type="http://schemas.openxmlformats.org/officeDocument/2006/relationships/image" Target="../media/image487.png"/><Relationship Id="rId4" Type="http://schemas.openxmlformats.org/officeDocument/2006/relationships/image" Target="../media/image481.png"/><Relationship Id="rId9" Type="http://schemas.openxmlformats.org/officeDocument/2006/relationships/image" Target="../media/image48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7" Type="http://schemas.openxmlformats.org/officeDocument/2006/relationships/image" Target="../media/image502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jpg"/><Relationship Id="rId2" Type="http://schemas.openxmlformats.org/officeDocument/2006/relationships/image" Target="../media/image505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jpg"/><Relationship Id="rId2" Type="http://schemas.openxmlformats.org/officeDocument/2006/relationships/image" Target="../media/image507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jpg"/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jpg"/><Relationship Id="rId2" Type="http://schemas.openxmlformats.org/officeDocument/2006/relationships/image" Target="../media/image511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jpg"/><Relationship Id="rId2" Type="http://schemas.openxmlformats.org/officeDocument/2006/relationships/image" Target="../media/image513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jpg"/><Relationship Id="rId2" Type="http://schemas.openxmlformats.org/officeDocument/2006/relationships/image" Target="../media/image515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jpg"/><Relationship Id="rId2" Type="http://schemas.openxmlformats.org/officeDocument/2006/relationships/image" Target="../media/image517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jpg"/><Relationship Id="rId2" Type="http://schemas.openxmlformats.org/officeDocument/2006/relationships/image" Target="../media/image519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jpg"/><Relationship Id="rId2" Type="http://schemas.openxmlformats.org/officeDocument/2006/relationships/image" Target="../media/image521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jp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525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526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527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528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hyperlink" Target="../&#48709;&#45936;&#51060;&#53552;/QGIS/&#50868;&#51221;3&#51648;&#44396;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jpg"/><Relationship Id="rId2" Type="http://schemas.openxmlformats.org/officeDocument/2006/relationships/image" Target="../media/image530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532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jpe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0.png"/><Relationship Id="rId4" Type="http://schemas.openxmlformats.org/officeDocument/2006/relationships/image" Target="../media/image579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8.png"/><Relationship Id="rId4" Type="http://schemas.openxmlformats.org/officeDocument/2006/relationships/image" Target="../media/image58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0.png"/><Relationship Id="rId4" Type="http://schemas.openxmlformats.org/officeDocument/2006/relationships/image" Target="../media/image59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4.png"/><Relationship Id="rId4" Type="http://schemas.openxmlformats.org/officeDocument/2006/relationships/image" Target="../media/image60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6.png"/><Relationship Id="rId4" Type="http://schemas.openxmlformats.org/officeDocument/2006/relationships/image" Target="../media/image61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4.png"/><Relationship Id="rId4" Type="http://schemas.openxmlformats.org/officeDocument/2006/relationships/image" Target="../media/image62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0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931" y="3570379"/>
            <a:ext cx="67411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나눔스퀘어"/>
              </a:rPr>
              <a:t>스마트 횡단보도 및 스마트교차로</a:t>
            </a:r>
            <a:endParaRPr lang="en-US" altLang="ko-KR" sz="2000" b="1" dirty="0" smtClean="0">
              <a:latin typeface="나눔스퀘어"/>
            </a:endParaRPr>
          </a:p>
          <a:p>
            <a:pPr algn="ctr"/>
            <a:r>
              <a:rPr lang="ko-KR" altLang="en-US" sz="2800" b="1" dirty="0" smtClean="0">
                <a:latin typeface="나눔스퀘어"/>
              </a:rPr>
              <a:t>교통 데이터 분석</a:t>
            </a:r>
            <a:endParaRPr lang="en-US" altLang="ko-KR" sz="2800" b="1" dirty="0" smtClean="0">
              <a:latin typeface="나눔스퀘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4350" y="3228151"/>
            <a:ext cx="5848350" cy="114300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14349" y="4568522"/>
            <a:ext cx="5848350" cy="115411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8040" y="4916858"/>
            <a:ext cx="65809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나눔스퀘어"/>
              </a:rPr>
              <a:t>공공데이터 청년인턴 </a:t>
            </a:r>
            <a:endParaRPr lang="en-US" altLang="ko-KR" sz="1600" b="1" dirty="0" smtClean="0">
              <a:latin typeface="나눔스퀘어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13227" y="6138491"/>
            <a:ext cx="3250589" cy="1276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나눔스퀘어"/>
              </a:rPr>
              <a:t> </a:t>
            </a:r>
            <a:r>
              <a:rPr lang="en-US" altLang="ko-KR" sz="1100" b="1" dirty="0" smtClean="0">
                <a:latin typeface="+mn-ea"/>
              </a:rPr>
              <a:t>1</a:t>
            </a:r>
            <a:r>
              <a:rPr lang="ko-KR" altLang="en-US" sz="1100" b="1" dirty="0">
                <a:latin typeface="+mn-ea"/>
              </a:rPr>
              <a:t>팀</a:t>
            </a:r>
            <a:r>
              <a:rPr lang="ko-KR" altLang="en-US" sz="1100" b="1" dirty="0" smtClean="0">
                <a:latin typeface="+mn-ea"/>
              </a:rPr>
              <a:t>  </a:t>
            </a:r>
            <a:r>
              <a:rPr lang="en-US" altLang="ko-KR" sz="1100" b="1" dirty="0" smtClean="0">
                <a:latin typeface="+mn-ea"/>
              </a:rPr>
              <a:t>:  </a:t>
            </a:r>
            <a:r>
              <a:rPr lang="ko-KR" altLang="en-US" sz="1100" b="1" dirty="0" smtClean="0">
                <a:latin typeface="+mn-ea"/>
              </a:rPr>
              <a:t>조정민</a:t>
            </a:r>
            <a:r>
              <a:rPr lang="en-US" altLang="ko-KR" sz="900" b="1" dirty="0" smtClean="0">
                <a:latin typeface="+mn-ea"/>
              </a:rPr>
              <a:t>(</a:t>
            </a:r>
            <a:r>
              <a:rPr lang="ko-KR" altLang="en-US" sz="900" b="1" dirty="0" smtClean="0">
                <a:latin typeface="+mn-ea"/>
              </a:rPr>
              <a:t>팀장</a:t>
            </a:r>
            <a:r>
              <a:rPr lang="en-US" altLang="ko-KR" sz="900" b="1" dirty="0" smtClean="0">
                <a:latin typeface="+mn-ea"/>
              </a:rPr>
              <a:t>)</a:t>
            </a:r>
            <a:r>
              <a:rPr lang="en-US" altLang="ko-KR" sz="1100" b="1" dirty="0" smtClean="0">
                <a:latin typeface="+mn-ea"/>
              </a:rPr>
              <a:t>  </a:t>
            </a:r>
            <a:r>
              <a:rPr lang="ko-KR" altLang="en-US" sz="1100" b="1" dirty="0" smtClean="0">
                <a:latin typeface="+mn-ea"/>
              </a:rPr>
              <a:t>최효정  윤형원  김가영</a:t>
            </a:r>
            <a:endParaRPr lang="ko-KR" altLang="en-US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나눔스퀘어"/>
              </a:rPr>
              <a:t> </a:t>
            </a:r>
            <a:r>
              <a:rPr lang="en-US" altLang="ko-KR" sz="1100" b="1" dirty="0" smtClean="0">
                <a:latin typeface="+mn-ea"/>
              </a:rPr>
              <a:t>2</a:t>
            </a:r>
            <a:r>
              <a:rPr lang="ko-KR" altLang="en-US" sz="1100" b="1" dirty="0">
                <a:latin typeface="+mn-ea"/>
              </a:rPr>
              <a:t>팀</a:t>
            </a:r>
            <a:r>
              <a:rPr lang="ko-KR" altLang="en-US" sz="1100" b="1" dirty="0" smtClean="0">
                <a:latin typeface="+mn-ea"/>
              </a:rPr>
              <a:t>  </a:t>
            </a:r>
            <a:r>
              <a:rPr lang="en-US" altLang="ko-KR" sz="1100" b="1" dirty="0" smtClean="0">
                <a:latin typeface="+mn-ea"/>
              </a:rPr>
              <a:t>:  </a:t>
            </a:r>
            <a:r>
              <a:rPr lang="ko-KR" altLang="en-US" sz="1100" b="1" dirty="0" smtClean="0">
                <a:latin typeface="+mn-ea"/>
              </a:rPr>
              <a:t>조혜원</a:t>
            </a:r>
            <a:r>
              <a:rPr lang="en-US" altLang="ko-KR" sz="900" b="1" dirty="0" smtClean="0">
                <a:latin typeface="+mn-ea"/>
              </a:rPr>
              <a:t>(</a:t>
            </a:r>
            <a:r>
              <a:rPr lang="ko-KR" altLang="en-US" sz="900" b="1" dirty="0" smtClean="0">
                <a:latin typeface="+mn-ea"/>
              </a:rPr>
              <a:t>팀장</a:t>
            </a:r>
            <a:r>
              <a:rPr lang="en-US" altLang="ko-KR" sz="900" b="1" dirty="0" smtClean="0">
                <a:latin typeface="+mn-ea"/>
              </a:rPr>
              <a:t>)</a:t>
            </a:r>
            <a:r>
              <a:rPr lang="en-US" altLang="ko-KR" sz="1100" b="1" dirty="0" smtClean="0">
                <a:latin typeface="+mn-ea"/>
              </a:rPr>
              <a:t>  </a:t>
            </a:r>
            <a:r>
              <a:rPr lang="ko-KR" altLang="en-US" sz="1100" b="1" dirty="0" smtClean="0">
                <a:latin typeface="+mn-ea"/>
              </a:rPr>
              <a:t>김지영  박건국</a:t>
            </a:r>
            <a:endParaRPr lang="ko-KR" altLang="en-US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나눔스퀘어"/>
              </a:rPr>
              <a:t> </a:t>
            </a:r>
            <a:r>
              <a:rPr lang="en-US" altLang="ko-KR" sz="1100" b="1" dirty="0" smtClean="0">
                <a:latin typeface="+mn-ea"/>
              </a:rPr>
              <a:t>3</a:t>
            </a:r>
            <a:r>
              <a:rPr lang="ko-KR" altLang="en-US" sz="1100" b="1" dirty="0" smtClean="0">
                <a:latin typeface="+mn-ea"/>
              </a:rPr>
              <a:t>팀  </a:t>
            </a:r>
            <a:r>
              <a:rPr lang="en-US" altLang="ko-KR" sz="1100" b="1" dirty="0" smtClean="0">
                <a:latin typeface="+mn-ea"/>
              </a:rPr>
              <a:t>:  </a:t>
            </a:r>
            <a:r>
              <a:rPr lang="ko-KR" altLang="en-US" sz="1100" b="1" dirty="0" smtClean="0">
                <a:latin typeface="+mn-ea"/>
              </a:rPr>
              <a:t>문수빈</a:t>
            </a:r>
            <a:r>
              <a:rPr lang="en-US" altLang="ko-KR" sz="900" b="1" dirty="0" smtClean="0">
                <a:latin typeface="+mn-ea"/>
              </a:rPr>
              <a:t>(</a:t>
            </a:r>
            <a:r>
              <a:rPr lang="ko-KR" altLang="en-US" sz="900" b="1" dirty="0" smtClean="0">
                <a:latin typeface="+mn-ea"/>
              </a:rPr>
              <a:t>팀장</a:t>
            </a:r>
            <a:r>
              <a:rPr lang="en-US" altLang="ko-KR" sz="900" b="1" dirty="0" smtClean="0">
                <a:latin typeface="+mn-ea"/>
              </a:rPr>
              <a:t>)</a:t>
            </a:r>
            <a:r>
              <a:rPr lang="en-US" altLang="ko-KR" sz="1100" b="1" dirty="0" smtClean="0">
                <a:latin typeface="+mn-ea"/>
              </a:rPr>
              <a:t>  </a:t>
            </a:r>
            <a:r>
              <a:rPr lang="ko-KR" altLang="en-US" sz="1100" b="1" dirty="0" smtClean="0">
                <a:latin typeface="+mn-ea"/>
              </a:rPr>
              <a:t>조수영  조성희  이승현</a:t>
            </a:r>
            <a:endParaRPr lang="en-US" altLang="ko-KR" sz="11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나눔스퀘어"/>
              </a:rPr>
              <a:t> 4</a:t>
            </a:r>
            <a:r>
              <a:rPr lang="ko-KR" altLang="en-US" sz="1100" b="1" dirty="0" smtClean="0">
                <a:latin typeface="나눔스퀘어"/>
              </a:rPr>
              <a:t>팀  </a:t>
            </a:r>
            <a:r>
              <a:rPr lang="en-US" altLang="ko-KR" sz="1100" b="1" dirty="0" smtClean="0">
                <a:latin typeface="나눔스퀘어"/>
              </a:rPr>
              <a:t>:  </a:t>
            </a:r>
            <a:r>
              <a:rPr lang="ko-KR" altLang="en-US" sz="1100" b="1" dirty="0" smtClean="0">
                <a:latin typeface="나눔스퀘어"/>
              </a:rPr>
              <a:t>이인곤</a:t>
            </a:r>
            <a:r>
              <a:rPr lang="en-US" altLang="ko-KR" sz="900" b="1" dirty="0" smtClean="0">
                <a:latin typeface="나눔스퀘어"/>
              </a:rPr>
              <a:t>(</a:t>
            </a:r>
            <a:r>
              <a:rPr lang="ko-KR" altLang="en-US" sz="900" b="1" dirty="0" smtClean="0">
                <a:latin typeface="나눔스퀘어"/>
              </a:rPr>
              <a:t>팀장</a:t>
            </a:r>
            <a:r>
              <a:rPr lang="en-US" altLang="ko-KR" sz="900" b="1" dirty="0" smtClean="0">
                <a:latin typeface="나눔스퀘어"/>
              </a:rPr>
              <a:t>)</a:t>
            </a:r>
            <a:r>
              <a:rPr lang="en-US" altLang="ko-KR" sz="1100" b="1" dirty="0" smtClean="0">
                <a:latin typeface="나눔스퀘어"/>
              </a:rPr>
              <a:t>  </a:t>
            </a:r>
            <a:r>
              <a:rPr lang="ko-KR" altLang="en-US" sz="1100" b="1" dirty="0" smtClean="0">
                <a:latin typeface="나눔스퀘어"/>
              </a:rPr>
              <a:t>이혜린  정우철</a:t>
            </a:r>
            <a:endParaRPr lang="en-US" altLang="ko-KR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112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1090621"/>
            <a:ext cx="3071116" cy="74523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815" b="1" dirty="0">
                <a:latin typeface="Malgun Gothic"/>
                <a:cs typeface="Malgun Gothic"/>
              </a:rPr>
              <a:t>Ⅲ.</a:t>
            </a:r>
            <a:r>
              <a:rPr sz="1815" b="1" spc="-118" dirty="0">
                <a:latin typeface="Malgun Gothic"/>
                <a:cs typeface="Malgun Gothic"/>
              </a:rPr>
              <a:t> </a:t>
            </a:r>
            <a:r>
              <a:rPr sz="1815" b="1" spc="-54" dirty="0">
                <a:latin typeface="Malgun Gothic"/>
                <a:cs typeface="Malgun Gothic"/>
              </a:rPr>
              <a:t>교통약자</a:t>
            </a:r>
            <a:r>
              <a:rPr sz="1815" b="1" spc="-103" dirty="0">
                <a:latin typeface="Malgun Gothic"/>
                <a:cs typeface="Malgun Gothic"/>
              </a:rPr>
              <a:t> </a:t>
            </a:r>
            <a:r>
              <a:rPr sz="1815" b="1" spc="-18" dirty="0">
                <a:latin typeface="Malgun Gothic"/>
                <a:cs typeface="Malgun Gothic"/>
              </a:rPr>
              <a:t>시각적</a:t>
            </a:r>
            <a:r>
              <a:rPr sz="1815" b="1" spc="-103" dirty="0">
                <a:latin typeface="Malgun Gothic"/>
                <a:cs typeface="Malgun Gothic"/>
              </a:rPr>
              <a:t> </a:t>
            </a:r>
            <a:r>
              <a:rPr sz="1815" b="1" dirty="0">
                <a:latin typeface="Malgun Gothic"/>
                <a:cs typeface="Malgun Gothic"/>
              </a:rPr>
              <a:t>통계</a:t>
            </a:r>
            <a:r>
              <a:rPr sz="1815" b="1" spc="-109" dirty="0">
                <a:latin typeface="Malgun Gothic"/>
                <a:cs typeface="Malgun Gothic"/>
              </a:rPr>
              <a:t> </a:t>
            </a:r>
            <a:r>
              <a:rPr sz="1815" b="1" spc="-36" dirty="0">
                <a:latin typeface="Malgun Gothic"/>
                <a:cs typeface="Malgun Gothic"/>
              </a:rPr>
              <a:t>분석</a:t>
            </a:r>
            <a:endParaRPr sz="1815">
              <a:latin typeface="Malgun Gothic"/>
              <a:cs typeface="Malgun Gothic"/>
            </a:endParaRPr>
          </a:p>
          <a:p>
            <a:pPr marL="11527">
              <a:spcBef>
                <a:spcPts val="1824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32" dirty="0">
                <a:latin typeface="Malgun Gothic"/>
                <a:cs typeface="Malgun Gothic"/>
              </a:rPr>
              <a:t>총괄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05" y="2021925"/>
            <a:ext cx="6026395" cy="1213597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0" rIns="0" bIns="0" rtlCol="0">
            <a:spAutoFit/>
          </a:bodyPr>
          <a:lstStyle/>
          <a:p>
            <a:pPr marL="62243">
              <a:spcBef>
                <a:spcPts val="295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교통약자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데이터에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누락치가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존재하여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누락치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있는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데이터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제거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후,</a:t>
            </a:r>
            <a:endParaRPr sz="998">
              <a:latin typeface="Malgun Gothic"/>
              <a:cs typeface="Malgun Gothic"/>
            </a:endParaRPr>
          </a:p>
          <a:p>
            <a:pPr marL="165982">
              <a:spcBef>
                <a:spcPts val="799"/>
              </a:spcBef>
            </a:pPr>
            <a:r>
              <a:rPr sz="998" b="1" spc="-73" dirty="0">
                <a:latin typeface="Malgun Gothic"/>
                <a:cs typeface="Malgun Gothic"/>
              </a:rPr>
              <a:t>2022년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5월~2022년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9" dirty="0">
                <a:latin typeface="Malgun Gothic"/>
                <a:cs typeface="Malgun Gothic"/>
              </a:rPr>
              <a:t>9월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데이터만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사용하여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시각화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및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분석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진행.</a:t>
            </a:r>
            <a:endParaRPr sz="998">
              <a:latin typeface="Malgun Gothic"/>
              <a:cs typeface="Malgun Gothic"/>
            </a:endParaRPr>
          </a:p>
          <a:p>
            <a:pPr marL="165982" marR="555578" indent="-103739">
              <a:lnSpc>
                <a:spcPct val="165500"/>
              </a:lnSpc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월별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분석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결과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대개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교통약자의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수는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5월부터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감소추세를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보이며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이후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7~8월경부터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다시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증가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추세로 </a:t>
            </a:r>
            <a:r>
              <a:rPr sz="998" b="1" spc="-73" dirty="0">
                <a:latin typeface="Malgun Gothic"/>
                <a:cs typeface="Malgun Gothic"/>
              </a:rPr>
              <a:t>전환하는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모습을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794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시간별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분석결과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전체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유사하게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출근시간,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점심시간,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퇴근시간대에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약자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많은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모습을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412" y="3793594"/>
            <a:ext cx="1900646" cy="67650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b="1" spc="-100" dirty="0">
                <a:latin typeface="Malgun Gothic"/>
                <a:cs typeface="Malgun Gothic"/>
              </a:rPr>
              <a:t>Ⅲ-</a:t>
            </a:r>
            <a:r>
              <a:rPr sz="1543" b="1" dirty="0">
                <a:latin typeface="Malgun Gothic"/>
                <a:cs typeface="Malgun Gothic"/>
              </a:rPr>
              <a:t>1.</a:t>
            </a:r>
            <a:r>
              <a:rPr sz="1543" b="1" spc="-113" dirty="0">
                <a:latin typeface="Malgun Gothic"/>
                <a:cs typeface="Malgun Gothic"/>
              </a:rPr>
              <a:t> </a:t>
            </a:r>
            <a:r>
              <a:rPr sz="1543" b="1" spc="-18" dirty="0">
                <a:latin typeface="Malgun Gothic"/>
                <a:cs typeface="Malgun Gothic"/>
              </a:rPr>
              <a:t>월별</a:t>
            </a:r>
            <a:r>
              <a:rPr sz="1543" b="1" spc="-113" dirty="0">
                <a:latin typeface="Malgun Gothic"/>
                <a:cs typeface="Malgun Gothic"/>
              </a:rPr>
              <a:t> </a:t>
            </a:r>
            <a:r>
              <a:rPr sz="1543" b="1" spc="-23" dirty="0">
                <a:latin typeface="Malgun Gothic"/>
                <a:cs typeface="Malgun Gothic"/>
              </a:rPr>
              <a:t>분석</a:t>
            </a:r>
            <a:endParaRPr sz="1543">
              <a:latin typeface="Malgun Gothic"/>
              <a:cs typeface="Malgun Gothic"/>
            </a:endParaRPr>
          </a:p>
          <a:p>
            <a:pPr marL="11527">
              <a:spcBef>
                <a:spcPts val="1697"/>
              </a:spcBef>
            </a:pPr>
            <a:r>
              <a:rPr sz="1361" b="1" spc="-95" dirty="0">
                <a:latin typeface="Malgun Gothic"/>
                <a:cs typeface="Malgun Gothic"/>
              </a:rPr>
              <a:t>Ⅲ-1-</a:t>
            </a:r>
            <a:r>
              <a:rPr sz="1361" b="1" spc="-50" dirty="0">
                <a:latin typeface="Malgun Gothic"/>
                <a:cs typeface="Malgun Gothic"/>
              </a:rPr>
              <a:t>1.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전체</a:t>
            </a:r>
            <a:r>
              <a:rPr sz="1361" b="1" spc="-64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약자</a:t>
            </a:r>
            <a:r>
              <a:rPr sz="1361" b="1" spc="-73" dirty="0">
                <a:latin typeface="Malgun Gothic"/>
                <a:cs typeface="Malgun Gothic"/>
              </a:rPr>
              <a:t> </a:t>
            </a:r>
            <a:r>
              <a:rPr sz="1361" b="1" dirty="0">
                <a:latin typeface="Malgun Gothic"/>
                <a:cs typeface="Malgun Gothic"/>
              </a:rPr>
              <a:t>수</a:t>
            </a:r>
            <a:r>
              <a:rPr sz="1361" b="1" spc="-59" dirty="0">
                <a:latin typeface="Malgun Gothic"/>
                <a:cs typeface="Malgun Gothic"/>
              </a:rPr>
              <a:t> 분석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4435" y="5087386"/>
            <a:ext cx="4566252" cy="2259705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98916"/>
              </p:ext>
            </p:extLst>
          </p:nvPr>
        </p:nvGraphicFramePr>
        <p:xfrm>
          <a:off x="412171" y="4865978"/>
          <a:ext cx="6055211" cy="3249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5211"/>
              </a:tblGrid>
              <a:tr h="28284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그래프15[월별전체교통약자수]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273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ko-KR" sz="135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교통약자 전체 수는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월에 가장 높고 이후 감소 추세를 보이다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이후 다시 증가 추세로 전환함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73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 b="1" dirty="0">
                        <a:latin typeface="Malgun Gothic"/>
                        <a:cs typeface="Malgun Gothic"/>
                      </a:endParaRPr>
                    </a:p>
                  </a:txBody>
                  <a:tcPr marL="0" marR="0" marT="2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50017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100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1027414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796583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남쪽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5278780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4356" y="5040522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북쪽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51" y="1034841"/>
            <a:ext cx="5329888" cy="32877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278779"/>
            <a:ext cx="5318013" cy="32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4350" y="537688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ARIMA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분석</a:t>
            </a:r>
            <a:endParaRPr lang="en-US" altLang="ko-KR" sz="1600" b="1" dirty="0">
              <a:latin typeface="나눔스퀘어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2618694"/>
          <a:ext cx="5329888" cy="33609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36090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2387863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동쪽 모델 적용 결과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6396874"/>
          <a:ext cx="5329888" cy="246211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24621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38163" y="914532"/>
            <a:ext cx="5848350" cy="1321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smtClean="0">
                <a:latin typeface="+mn-ea"/>
              </a:rPr>
              <a:t>2021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07</a:t>
            </a:r>
            <a:r>
              <a:rPr lang="ko-KR" altLang="en-US" sz="1000" b="1" dirty="0" smtClean="0">
                <a:latin typeface="+mn-ea"/>
              </a:rPr>
              <a:t>월 </a:t>
            </a:r>
            <a:r>
              <a:rPr lang="en-US" altLang="ko-KR" sz="1000" b="1" dirty="0" smtClean="0">
                <a:latin typeface="+mn-ea"/>
              </a:rPr>
              <a:t>~ 2022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06</a:t>
            </a:r>
            <a:r>
              <a:rPr lang="ko-KR" altLang="en-US" sz="1000" b="1" dirty="0" smtClean="0">
                <a:latin typeface="+mn-ea"/>
              </a:rPr>
              <a:t>월 까지의 데이터를 훈련 데이터로 지정하고 </a:t>
            </a:r>
            <a:r>
              <a:rPr lang="en-US" altLang="ko-KR" sz="1000" b="1" dirty="0" smtClean="0">
                <a:latin typeface="+mn-ea"/>
              </a:rPr>
              <a:t>2022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07</a:t>
            </a:r>
            <a:r>
              <a:rPr lang="ko-KR" altLang="en-US" sz="1000" b="1" dirty="0" smtClean="0">
                <a:latin typeface="+mn-ea"/>
              </a:rPr>
              <a:t>월 데이터를 시험 데이터로 설정하여 분석 진행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smtClean="0">
                <a:latin typeface="+mn-ea"/>
              </a:rPr>
              <a:t>grid search</a:t>
            </a:r>
            <a:r>
              <a:rPr lang="ko-KR" altLang="en-US" sz="1000" b="1" dirty="0" smtClean="0">
                <a:latin typeface="+mn-ea"/>
              </a:rPr>
              <a:t>를 진행하여 </a:t>
            </a:r>
            <a:r>
              <a:rPr lang="en-US" altLang="ko-KR" sz="1000" b="1" dirty="0" err="1" smtClean="0">
                <a:latin typeface="+mn-ea"/>
              </a:rPr>
              <a:t>aic</a:t>
            </a:r>
            <a:r>
              <a:rPr lang="ko-KR" altLang="en-US" sz="1000" b="1" dirty="0" smtClean="0">
                <a:latin typeface="+mn-ea"/>
              </a:rPr>
              <a:t>값이 가장 작은 최적의 </a:t>
            </a:r>
            <a:r>
              <a:rPr lang="ko-KR" altLang="en-US" sz="1000" b="1" dirty="0" err="1" smtClean="0">
                <a:latin typeface="+mn-ea"/>
              </a:rPr>
              <a:t>파라미터로</a:t>
            </a:r>
            <a:r>
              <a:rPr lang="ko-KR" altLang="en-US" sz="1000" b="1" dirty="0" smtClean="0">
                <a:latin typeface="+mn-ea"/>
              </a:rPr>
              <a:t> 모델 설정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R2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score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는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-0.024, </a:t>
            </a:r>
            <a:r>
              <a:rPr lang="en-US" altLang="ko-KR" sz="1000" b="1" dirty="0">
                <a:latin typeface="맑은 고딕" panose="020B0503020000020004" pitchFamily="50" charset="-127"/>
              </a:rPr>
              <a:t>MSE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는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808.73.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정확도가 낮아 계절성을 고려한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SARIMA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모델로 추가 분석 진행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대표적으로 </a:t>
            </a:r>
            <a:r>
              <a:rPr lang="en-US" altLang="ko-KR" sz="1000" b="1" dirty="0">
                <a:latin typeface="맑은 고딕" panose="020B0503020000020004" pitchFamily="50" charset="-127"/>
              </a:rPr>
              <a:t>‘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와석교사거리</a:t>
            </a:r>
            <a:r>
              <a:rPr lang="en-US" altLang="ko-KR" sz="1000" b="1" dirty="0">
                <a:latin typeface="맑은 고딕" panose="020B0503020000020004" pitchFamily="50" charset="-127"/>
              </a:rPr>
              <a:t>’ </a:t>
            </a:r>
            <a:r>
              <a:rPr lang="ko-KR" altLang="en-US" sz="1000" b="1" dirty="0">
                <a:latin typeface="맑은 고딕" panose="020B0503020000020004" pitchFamily="50" charset="-127"/>
              </a:rPr>
              <a:t>교차로 분석 첨부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  <a:r>
              <a:rPr lang="ko-KR" altLang="en-US" sz="1000" b="1" dirty="0">
                <a:latin typeface="맑은 고딕" panose="020B0503020000020004" pitchFamily="50" charset="-127"/>
              </a:rPr>
              <a:t> </a:t>
            </a:r>
            <a:endParaRPr lang="en-US" altLang="ko-KR" sz="1000" b="1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6" y="2635639"/>
            <a:ext cx="2766356" cy="32869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4356" y="6181430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교통량 예측 그래프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4" y="6396874"/>
            <a:ext cx="5306520" cy="24621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56" y="8858992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-0.024       , MSE : 808.73</a:t>
            </a:r>
            <a:endParaRPr lang="ko-KR" altLang="en-US" sz="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888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74026" y="6575006"/>
          <a:ext cx="5329888" cy="24264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24264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4356" y="6359562"/>
            <a:ext cx="2490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-</a:t>
            </a:r>
            <a:r>
              <a:rPr lang="ko-KR" altLang="en-US" sz="800" b="1" dirty="0" err="1">
                <a:latin typeface="+mn-ea"/>
              </a:rPr>
              <a:t>와석교사거리</a:t>
            </a:r>
            <a:r>
              <a:rPr lang="ko-KR" altLang="en-US" sz="800" b="1" dirty="0">
                <a:latin typeface="+mn-ea"/>
              </a:rPr>
              <a:t> 서쪽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교통량 예측 그래프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74026" y="3717628"/>
          <a:ext cx="5329888" cy="24264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24264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4356" y="3502184"/>
            <a:ext cx="2490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-</a:t>
            </a:r>
            <a:r>
              <a:rPr lang="ko-KR" altLang="en-US" sz="800" b="1" dirty="0" err="1">
                <a:latin typeface="+mn-ea"/>
              </a:rPr>
              <a:t>와석교사거리</a:t>
            </a:r>
            <a:r>
              <a:rPr lang="ko-KR" altLang="en-US" sz="800" b="1" dirty="0">
                <a:latin typeface="+mn-ea"/>
              </a:rPr>
              <a:t> 서쪽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교통량 예측 그래프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860249"/>
          <a:ext cx="5329888" cy="24264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24264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355" y="644805"/>
            <a:ext cx="28344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-</a:t>
            </a:r>
            <a:r>
              <a:rPr lang="ko-KR" altLang="en-US" sz="800" b="1" dirty="0" err="1">
                <a:latin typeface="+mn-ea"/>
              </a:rPr>
              <a:t>와석교사거리</a:t>
            </a:r>
            <a:r>
              <a:rPr lang="ko-KR" altLang="en-US" sz="800" b="1" dirty="0">
                <a:latin typeface="+mn-ea"/>
              </a:rPr>
              <a:t> 서쪽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교통량 예측 그래프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860249"/>
            <a:ext cx="5329888" cy="24264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3717626"/>
            <a:ext cx="5329888" cy="24264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6575004"/>
            <a:ext cx="5329888" cy="2426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56" y="3276662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0.028       , MSE : 801.60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356" y="6134040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-0.006       , MSE : 1348.41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56" y="8981342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-0.024       , MSE : 1449.80</a:t>
            </a:r>
            <a:endParaRPr lang="ko-KR" altLang="en-US" sz="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48127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4350" y="537688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SARIMA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분석</a:t>
            </a:r>
            <a:endParaRPr lang="en-US" altLang="ko-KR" sz="1600" b="1" dirty="0">
              <a:latin typeface="나눔스퀘어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2844325"/>
          <a:ext cx="5329888" cy="33609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36090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2613494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동쪽 모델 적용 결과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6575006"/>
          <a:ext cx="5329888" cy="24264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24264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38163" y="914531"/>
            <a:ext cx="5848350" cy="1597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smtClean="0">
                <a:latin typeface="+mn-ea"/>
              </a:rPr>
              <a:t>2021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07</a:t>
            </a:r>
            <a:r>
              <a:rPr lang="ko-KR" altLang="en-US" sz="1000" b="1" dirty="0" smtClean="0">
                <a:latin typeface="+mn-ea"/>
              </a:rPr>
              <a:t>월 </a:t>
            </a:r>
            <a:r>
              <a:rPr lang="en-US" altLang="ko-KR" sz="1000" b="1" dirty="0" smtClean="0">
                <a:latin typeface="+mn-ea"/>
              </a:rPr>
              <a:t>~ 2022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06</a:t>
            </a:r>
            <a:r>
              <a:rPr lang="ko-KR" altLang="en-US" sz="1000" b="1" dirty="0" smtClean="0">
                <a:latin typeface="+mn-ea"/>
              </a:rPr>
              <a:t>월 까지의 데이터를 훈련 데이터로 지정하고 </a:t>
            </a:r>
            <a:r>
              <a:rPr lang="en-US" altLang="ko-KR" sz="1000" b="1" dirty="0" smtClean="0">
                <a:latin typeface="+mn-ea"/>
              </a:rPr>
              <a:t>2022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07</a:t>
            </a:r>
            <a:r>
              <a:rPr lang="ko-KR" altLang="en-US" sz="1000" b="1" dirty="0" smtClean="0">
                <a:latin typeface="+mn-ea"/>
              </a:rPr>
              <a:t>월 데이터를 시험 데이터로 설정하여 분석 진행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smtClean="0">
                <a:latin typeface="+mn-ea"/>
              </a:rPr>
              <a:t>grid search</a:t>
            </a:r>
            <a:r>
              <a:rPr lang="ko-KR" altLang="en-US" sz="1000" b="1" dirty="0" smtClean="0">
                <a:latin typeface="+mn-ea"/>
              </a:rPr>
              <a:t>를 진행하여 </a:t>
            </a:r>
            <a:r>
              <a:rPr lang="en-US" altLang="ko-KR" sz="1000" b="1" dirty="0" err="1" smtClean="0">
                <a:latin typeface="+mn-ea"/>
              </a:rPr>
              <a:t>aic</a:t>
            </a:r>
            <a:r>
              <a:rPr lang="ko-KR" altLang="en-US" sz="1000" b="1" dirty="0" smtClean="0">
                <a:latin typeface="+mn-ea"/>
              </a:rPr>
              <a:t>값이 가장 작은 최적의 </a:t>
            </a:r>
            <a:r>
              <a:rPr lang="ko-KR" altLang="en-US" sz="1000" b="1" dirty="0" err="1" smtClean="0">
                <a:latin typeface="+mn-ea"/>
              </a:rPr>
              <a:t>파라미터로</a:t>
            </a:r>
            <a:r>
              <a:rPr lang="ko-KR" altLang="en-US" sz="1000" b="1" dirty="0" smtClean="0">
                <a:latin typeface="+mn-ea"/>
              </a:rPr>
              <a:t> 모델 설정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일주일 간격으로 값의 모양이 반복되기 때문에 주기를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7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로 설정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ARIMA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모델과 비교하여 더 예민하게 값을 예측함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R2 score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는</a:t>
            </a:r>
            <a:r>
              <a:rPr lang="ko-KR" altLang="ko-KR" sz="1000" dirty="0">
                <a:solidFill>
                  <a:srgbClr val="000000"/>
                </a:solidFill>
                <a:latin typeface="Arial Unicode MS" panose="020B0604020202020204" pitchFamily="50" charset="-127"/>
                <a:ea typeface="Courier New" panose="02070309020205020404" pitchFamily="49" charset="0"/>
              </a:rPr>
              <a:t> </a:t>
            </a:r>
            <a:r>
              <a:rPr lang="ko-KR" altLang="ko-KR" sz="1000" b="1" dirty="0" smtClean="0">
                <a:solidFill>
                  <a:srgbClr val="000000"/>
                </a:solidFill>
                <a:latin typeface="+mn-ea"/>
              </a:rPr>
              <a:t>0.</a:t>
            </a:r>
            <a:r>
              <a:rPr lang="en-US" altLang="ko-KR" sz="1000" b="1" dirty="0" smtClean="0">
                <a:solidFill>
                  <a:srgbClr val="000000"/>
                </a:solidFill>
                <a:latin typeface="+mn-ea"/>
              </a:rPr>
              <a:t>811,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 MSE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는 </a:t>
            </a:r>
            <a:r>
              <a:rPr lang="en-US" altLang="ko-KR" sz="1000" b="1" dirty="0" smtClean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348.98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로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ARIMA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모델에 비해 성능이 좋아진 것을 확인할 수 있음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대표적으로 </a:t>
            </a:r>
            <a:r>
              <a:rPr lang="en-US" altLang="ko-KR" sz="1000" b="1" dirty="0">
                <a:latin typeface="맑은 고딕" panose="020B0503020000020004" pitchFamily="50" charset="-127"/>
              </a:rPr>
              <a:t>‘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와석교사거리</a:t>
            </a:r>
            <a:r>
              <a:rPr lang="en-US" altLang="ko-KR" sz="1000" b="1" dirty="0">
                <a:latin typeface="맑은 고딕" panose="020B0503020000020004" pitchFamily="50" charset="-127"/>
              </a:rPr>
              <a:t>’ </a:t>
            </a:r>
            <a:r>
              <a:rPr lang="ko-KR" altLang="en-US" sz="1000" b="1" dirty="0">
                <a:latin typeface="맑은 고딕" panose="020B0503020000020004" pitchFamily="50" charset="-127"/>
              </a:rPr>
              <a:t>교차로 분석 첨부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  <a:r>
              <a:rPr lang="ko-KR" altLang="en-US" sz="1000" b="1" dirty="0">
                <a:latin typeface="맑은 고딕" panose="020B0503020000020004" pitchFamily="50" charset="-127"/>
              </a:rPr>
              <a:t> </a:t>
            </a:r>
            <a:endParaRPr lang="en-US" altLang="ko-KR" sz="1000" b="1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6" y="2861270"/>
            <a:ext cx="2766356" cy="32869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4356" y="6359562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교통량 예측 그래프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3" y="6575006"/>
            <a:ext cx="5338051" cy="24264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56" y="9001497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0.81       , MSE : 348.98</a:t>
            </a:r>
            <a:endParaRPr lang="ko-KR" altLang="en-US" sz="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236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104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74026" y="6396874"/>
          <a:ext cx="5329888" cy="25690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25690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0606" y="6181430"/>
            <a:ext cx="2596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-</a:t>
            </a:r>
            <a:r>
              <a:rPr lang="ko-KR" altLang="en-US" sz="800" b="1" dirty="0" err="1">
                <a:latin typeface="+mn-ea"/>
              </a:rPr>
              <a:t>와석교사거리</a:t>
            </a:r>
            <a:r>
              <a:rPr lang="ko-KR" altLang="en-US" sz="800" b="1" dirty="0">
                <a:latin typeface="+mn-ea"/>
              </a:rPr>
              <a:t> </a:t>
            </a:r>
            <a:r>
              <a:rPr lang="ko-KR" altLang="en-US" sz="800" b="1" dirty="0" smtClean="0">
                <a:latin typeface="+mn-ea"/>
              </a:rPr>
              <a:t>북쪽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교통량 예측 그래프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74026" y="3509763"/>
          <a:ext cx="5329888" cy="2515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25156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606" y="3294319"/>
            <a:ext cx="24663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-</a:t>
            </a:r>
            <a:r>
              <a:rPr lang="ko-KR" altLang="en-US" sz="800" b="1" dirty="0" err="1">
                <a:latin typeface="+mn-ea"/>
              </a:rPr>
              <a:t>와석교사거리</a:t>
            </a:r>
            <a:r>
              <a:rPr lang="ko-KR" altLang="en-US" sz="800" b="1" dirty="0">
                <a:latin typeface="+mn-ea"/>
              </a:rPr>
              <a:t> </a:t>
            </a:r>
            <a:r>
              <a:rPr lang="ko-KR" altLang="en-US" sz="800" b="1" dirty="0" smtClean="0">
                <a:latin typeface="+mn-ea"/>
              </a:rPr>
              <a:t>남쪽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교통량 예측 그래프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530641"/>
          <a:ext cx="5329888" cy="259734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259734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68730" y="315198"/>
            <a:ext cx="27632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서쪽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교통량 예측 그래프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30642"/>
            <a:ext cx="5329888" cy="25973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3509762"/>
            <a:ext cx="5329888" cy="25155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6404870"/>
            <a:ext cx="5329888" cy="25610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56" y="8957047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0.74       , MSE : 730.12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356" y="6014010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0.79       , MSE : 613.65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56" y="3108176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0.81       , MSE : 348.98</a:t>
            </a:r>
            <a:endParaRPr lang="ko-KR" altLang="en-US" sz="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10182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774026" y="2357445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242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350" y="537688"/>
            <a:ext cx="5848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/>
                <a:ea typeface="맑은 고딕" panose="020B0503020000020004" pitchFamily="50" charset="-127"/>
              </a:rPr>
              <a:t>Ⅳ</a:t>
            </a:r>
            <a:r>
              <a:rPr lang="en-US" altLang="ko-KR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latin typeface="나눔스퀘어"/>
                <a:ea typeface="맑은 고딕" panose="020B0503020000020004" pitchFamily="50" charset="-127"/>
              </a:rPr>
              <a:t>지체시간 및 대기행렬 회귀 분석</a:t>
            </a:r>
            <a:endParaRPr lang="en-US" altLang="ko-KR" b="1" dirty="0" smtClean="0">
              <a:latin typeface="나눔스퀘어"/>
              <a:ea typeface="맑은 고딕" panose="020B0503020000020004" pitchFamily="50" charset="-127"/>
            </a:endParaRPr>
          </a:p>
          <a:p>
            <a:endParaRPr lang="en-US" altLang="ko-KR" sz="1000" b="1" dirty="0">
              <a:latin typeface="나눔스퀘어"/>
              <a:ea typeface="맑은 고딕" panose="020B0503020000020004" pitchFamily="50" charset="-127"/>
            </a:endParaRPr>
          </a:p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교차로 별 지체시간과 대기행렬 데이터 시각화 및 전처리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356" y="2126613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동쪽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774026" y="421421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24219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4356" y="3979927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서쪽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774026" y="6080204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242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4356" y="5850170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남쪽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74026" y="791085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242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04356" y="7680816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북쪽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2375150"/>
            <a:ext cx="2646068" cy="13061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25" y="2375150"/>
            <a:ext cx="2665389" cy="1306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4218182"/>
            <a:ext cx="2664499" cy="13275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25" y="4214256"/>
            <a:ext cx="2658689" cy="13433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6080204"/>
            <a:ext cx="2671199" cy="13418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25" y="6080203"/>
            <a:ext cx="2658689" cy="13418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7908802"/>
            <a:ext cx="2646068" cy="13301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24" y="7908802"/>
            <a:ext cx="2658689" cy="133019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38163" y="1328682"/>
            <a:ext cx="5848350" cy="792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smtClean="0">
                <a:latin typeface="+mn-ea"/>
              </a:rPr>
              <a:t>8</a:t>
            </a:r>
            <a:r>
              <a:rPr lang="ko-KR" altLang="en-US" sz="1000" b="1" dirty="0">
                <a:latin typeface="+mn-ea"/>
              </a:rPr>
              <a:t>월</a:t>
            </a:r>
            <a:r>
              <a:rPr lang="en-US" altLang="ko-KR" sz="1000" b="1" dirty="0">
                <a:latin typeface="+mn-ea"/>
              </a:rPr>
              <a:t>, 9</a:t>
            </a:r>
            <a:r>
              <a:rPr lang="ko-KR" altLang="en-US" sz="1000" b="1" dirty="0">
                <a:latin typeface="+mn-ea"/>
              </a:rPr>
              <a:t>월에 측정값이 없는 부분을 </a:t>
            </a:r>
            <a:r>
              <a:rPr lang="en-US" altLang="ko-KR" sz="1000" b="1" dirty="0">
                <a:latin typeface="+mn-ea"/>
              </a:rPr>
              <a:t>1,2 </a:t>
            </a:r>
            <a:r>
              <a:rPr lang="ko-KR" altLang="en-US" sz="1000" b="1" dirty="0">
                <a:latin typeface="+mn-ea"/>
              </a:rPr>
              <a:t>주 앞 데이터로 </a:t>
            </a:r>
            <a:r>
              <a:rPr lang="ko-KR" altLang="en-US" sz="1000" b="1" dirty="0" smtClean="0">
                <a:latin typeface="+mn-ea"/>
              </a:rPr>
              <a:t>대체함 </a:t>
            </a:r>
            <a:r>
              <a:rPr lang="ko-KR" altLang="en-US" sz="1000" b="1" dirty="0">
                <a:latin typeface="+mn-ea"/>
              </a:rPr>
              <a:t>나타냄</a:t>
            </a:r>
            <a:r>
              <a:rPr lang="en-US" altLang="ko-KR" sz="1000" b="1" dirty="0">
                <a:latin typeface="+mn-ea"/>
              </a:rPr>
              <a:t>. 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8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월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9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월에 누락된 날짜 존재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+mn-ea"/>
              </a:rPr>
              <a:t>두 값의 상관성에 의한 </a:t>
            </a:r>
            <a:r>
              <a:rPr lang="ko-KR" altLang="en-US" sz="1000" b="1" dirty="0" err="1" smtClean="0">
                <a:latin typeface="+mn-ea"/>
              </a:rPr>
              <a:t>예측값</a:t>
            </a:r>
            <a:r>
              <a:rPr lang="ko-KR" altLang="en-US" sz="1000" b="1" dirty="0" smtClean="0">
                <a:latin typeface="+mn-ea"/>
              </a:rPr>
              <a:t> 분석</a:t>
            </a:r>
            <a:r>
              <a:rPr lang="en-US" altLang="ko-KR" sz="1000" b="1" dirty="0" smtClean="0">
                <a:latin typeface="+mn-ea"/>
              </a:rPr>
              <a:t>.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74026" y="97991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305044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2816154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 서쪽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74026" y="510643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4356" y="4876399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 남쪽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716271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356" y="6932676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 북쪽 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356" y="749081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 동쪽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976400"/>
            <a:ext cx="5329888" cy="15981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3046189"/>
            <a:ext cx="5329888" cy="15867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104558"/>
            <a:ext cx="5329888" cy="15846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7160550"/>
            <a:ext cx="5329888" cy="158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107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1197889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963603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파주스타디움앞교차로</a:t>
            </a:r>
            <a:r>
              <a:rPr lang="ko-KR" altLang="en-US" sz="800" b="1" dirty="0" smtClean="0">
                <a:latin typeface="+mn-ea"/>
              </a:rPr>
              <a:t> 서쪽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74026" y="3883274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4356" y="3653240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파주스타디움앞교차로</a:t>
            </a:r>
            <a:r>
              <a:rPr lang="ko-KR" altLang="en-US" sz="800" b="1" dirty="0" smtClean="0">
                <a:latin typeface="+mn-ea"/>
              </a:rPr>
              <a:t> 남쪽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660457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356" y="6388700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파주스타디움앞교차로</a:t>
            </a:r>
            <a:r>
              <a:rPr lang="ko-KR" altLang="en-US" sz="800" b="1" dirty="0" smtClean="0">
                <a:latin typeface="+mn-ea"/>
              </a:rPr>
              <a:t> 북쪽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1202797"/>
            <a:ext cx="5329888" cy="15779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3868684"/>
            <a:ext cx="5329888" cy="1597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6604144"/>
            <a:ext cx="5329888" cy="158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108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74026" y="97991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305044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2816154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r>
              <a:rPr lang="ko-KR" altLang="en-US" sz="800" b="1" dirty="0" smtClean="0">
                <a:latin typeface="+mn-ea"/>
              </a:rPr>
              <a:t> 서쪽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74026" y="510643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4356" y="4876399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r>
              <a:rPr lang="ko-KR" altLang="en-US" sz="800" b="1" dirty="0" smtClean="0">
                <a:latin typeface="+mn-ea"/>
              </a:rPr>
              <a:t> 남쪽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716271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356" y="6932676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r>
              <a:rPr lang="ko-KR" altLang="en-US" sz="800" b="1" dirty="0" smtClean="0">
                <a:latin typeface="+mn-ea"/>
              </a:rPr>
              <a:t> 북쪽 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356" y="749081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r>
              <a:rPr lang="ko-KR" altLang="en-US" sz="800" b="1" dirty="0" smtClean="0">
                <a:latin typeface="+mn-ea"/>
              </a:rPr>
              <a:t> 동쪽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979115"/>
            <a:ext cx="5329888" cy="15954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3046188"/>
            <a:ext cx="5329888" cy="16016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106433"/>
            <a:ext cx="5329888" cy="15828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7159711"/>
            <a:ext cx="5329888" cy="15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4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4350" y="537688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각 </a:t>
            </a:r>
            <a:r>
              <a:rPr lang="ko-KR" altLang="en-US" sz="1600" b="1" dirty="0" err="1" smtClean="0">
                <a:latin typeface="나눔스퀘어"/>
                <a:ea typeface="맑은 고딕" panose="020B0503020000020004" pitchFamily="50" charset="-127"/>
              </a:rPr>
              <a:t>시계열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 데이터의 계절성 및 추세 확인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2013067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1782236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5682537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4356" y="5444279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2013635"/>
            <a:ext cx="5319698" cy="32946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5682537"/>
            <a:ext cx="5319698" cy="329520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38163" y="899992"/>
            <a:ext cx="5848350" cy="792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+mn-ea"/>
              </a:rPr>
              <a:t>각 방향마다 같은 형식의 데이터이기 때문에 대표적으로 한 방향의 데이터 분석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계절성이 뚜렷하게 나타나고 추세도 존재함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+mn-ea"/>
              </a:rPr>
              <a:t>한 시점을 기준으로 추세가 바뀌기 때문에 분석 정확도가 높지 않을 것으로 예상</a:t>
            </a:r>
            <a:r>
              <a:rPr lang="en-US" altLang="ko-KR" sz="1000" b="1" dirty="0" smtClean="0">
                <a:latin typeface="+mn-ea"/>
              </a:rPr>
              <a:t>.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82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552354"/>
            <a:ext cx="1448825" cy="22105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Ⅲ-1-</a:t>
            </a:r>
            <a:r>
              <a:rPr sz="1361" b="1" spc="-50" dirty="0">
                <a:latin typeface="Malgun Gothic"/>
                <a:cs typeface="Malgun Gothic"/>
              </a:rPr>
              <a:t>2.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현장별 </a:t>
            </a:r>
            <a:r>
              <a:rPr sz="1361" b="1" spc="-68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654" y="1385266"/>
            <a:ext cx="1593245" cy="142866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88538"/>
              </p:ext>
            </p:extLst>
          </p:nvPr>
        </p:nvGraphicFramePr>
        <p:xfrm>
          <a:off x="412171" y="1194816"/>
          <a:ext cx="6047142" cy="2166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2504"/>
                <a:gridCol w="3014638"/>
              </a:tblGrid>
              <a:tr h="18810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895985">
                        <a:lnSpc>
                          <a:spcPct val="100000"/>
                        </a:lnSpc>
                      </a:pPr>
                      <a:r>
                        <a:rPr sz="600" b="1" spc="-35" dirty="0">
                          <a:latin typeface="Malgun Gothic"/>
                          <a:cs typeface="Malgun Gothic"/>
                        </a:rPr>
                        <a:t>그래프16[금촌119안전센터월별교통약자수]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그래프17[노인복지관월별교통약자수]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7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 추세와 동일하게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월부터 감소 추세를 보이다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8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월에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저점을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찍고 다시 증가추세로 전환함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역시 비슷한 추세를 보이나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7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월이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저점임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6218" y="1385266"/>
            <a:ext cx="1521365" cy="14286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900" y="3649612"/>
            <a:ext cx="1521364" cy="1355456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854128"/>
              </p:ext>
            </p:extLst>
          </p:nvPr>
        </p:nvGraphicFramePr>
        <p:xfrm>
          <a:off x="412171" y="3459339"/>
          <a:ext cx="6038498" cy="2062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3283"/>
                <a:gridCol w="3015215"/>
              </a:tblGrid>
              <a:tr h="179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그래프18[자운학교앞월별교통약자수]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그래프19[파주병원월별교통약자수]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8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비슷한 추세이고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8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월에 저점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-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다른 현장과 달리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6,7,8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월에 유사한 수치를 보임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전체적인추세는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유사함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9444" y="3645373"/>
            <a:ext cx="1421782" cy="13196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3412" y="5990229"/>
            <a:ext cx="1900646" cy="6770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543" b="1" spc="-100" dirty="0">
                <a:latin typeface="Malgun Gothic"/>
                <a:cs typeface="Malgun Gothic"/>
              </a:rPr>
              <a:t>Ⅲ-</a:t>
            </a:r>
            <a:r>
              <a:rPr sz="1543" b="1" dirty="0">
                <a:latin typeface="Malgun Gothic"/>
                <a:cs typeface="Malgun Gothic"/>
              </a:rPr>
              <a:t>2.</a:t>
            </a:r>
            <a:r>
              <a:rPr sz="1543" b="1" spc="-103" dirty="0">
                <a:latin typeface="Malgun Gothic"/>
                <a:cs typeface="Malgun Gothic"/>
              </a:rPr>
              <a:t> </a:t>
            </a:r>
            <a:r>
              <a:rPr sz="1543" b="1" spc="-64" dirty="0">
                <a:latin typeface="Malgun Gothic"/>
                <a:cs typeface="Malgun Gothic"/>
              </a:rPr>
              <a:t>시간별</a:t>
            </a:r>
            <a:r>
              <a:rPr sz="1543" b="1" spc="-68" dirty="0">
                <a:latin typeface="Malgun Gothic"/>
                <a:cs typeface="Malgun Gothic"/>
              </a:rPr>
              <a:t> </a:t>
            </a:r>
            <a:r>
              <a:rPr sz="1543" b="1" spc="-23" dirty="0">
                <a:latin typeface="Malgun Gothic"/>
                <a:cs typeface="Malgun Gothic"/>
              </a:rPr>
              <a:t>분석</a:t>
            </a:r>
            <a:endParaRPr sz="1543">
              <a:latin typeface="Malgun Gothic"/>
              <a:cs typeface="Malgun Gothic"/>
            </a:endParaRPr>
          </a:p>
          <a:p>
            <a:pPr marL="11527">
              <a:spcBef>
                <a:spcPts val="1692"/>
              </a:spcBef>
            </a:pPr>
            <a:r>
              <a:rPr sz="1361" b="1" spc="-95" dirty="0">
                <a:latin typeface="Malgun Gothic"/>
                <a:cs typeface="Malgun Gothic"/>
              </a:rPr>
              <a:t>Ⅲ-2-</a:t>
            </a:r>
            <a:r>
              <a:rPr sz="1361" b="1" spc="-50" dirty="0">
                <a:latin typeface="Malgun Gothic"/>
                <a:cs typeface="Malgun Gothic"/>
              </a:rPr>
              <a:t>1.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전체</a:t>
            </a:r>
            <a:r>
              <a:rPr sz="1361" b="1" spc="-64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약자</a:t>
            </a:r>
            <a:r>
              <a:rPr sz="1361" b="1" spc="-73" dirty="0">
                <a:latin typeface="Malgun Gothic"/>
                <a:cs typeface="Malgun Gothic"/>
              </a:rPr>
              <a:t> </a:t>
            </a:r>
            <a:r>
              <a:rPr sz="1361" b="1" dirty="0">
                <a:latin typeface="Malgun Gothic"/>
                <a:cs typeface="Malgun Gothic"/>
              </a:rPr>
              <a:t>수</a:t>
            </a:r>
            <a:r>
              <a:rPr sz="1361" b="1" spc="-59" dirty="0">
                <a:latin typeface="Malgun Gothic"/>
                <a:cs typeface="Malgun Gothic"/>
              </a:rPr>
              <a:t> 분석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5915" y="7025964"/>
            <a:ext cx="4673693" cy="1933716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792116"/>
              </p:ext>
            </p:extLst>
          </p:nvPr>
        </p:nvGraphicFramePr>
        <p:xfrm>
          <a:off x="412171" y="6819183"/>
          <a:ext cx="6045413" cy="2614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413"/>
              </a:tblGrid>
              <a:tr h="24481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그래프20[시간별전체교통약자수]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597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교통약자의 수도 전체 보행자와 마찬가지로 출근시간대인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점심시간대인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퇴근시간대인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시경 급격히 증가하는 경향을 볼 수 있음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sz="700" b="1" dirty="0">
                        <a:latin typeface="Malgun Gothic"/>
                        <a:cs typeface="Malgun Gothic"/>
                      </a:endParaRPr>
                    </a:p>
                  </a:txBody>
                  <a:tcPr marL="0" marR="0" marT="2478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6850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110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1169918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939087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파주스타디움앞교차로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5278780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4356" y="5040522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1169919"/>
            <a:ext cx="5329888" cy="32714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278780"/>
            <a:ext cx="5329888" cy="32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4350" y="537688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SARIMA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분석</a:t>
            </a:r>
            <a:endParaRPr lang="en-US" altLang="ko-KR" sz="1600" b="1" dirty="0">
              <a:latin typeface="나눔스퀘어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2963083"/>
          <a:ext cx="5448644" cy="36344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36344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2732252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동쪽 모델 적용 결과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7004780"/>
          <a:ext cx="5448644" cy="200859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20085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38163" y="938281"/>
            <a:ext cx="5848350" cy="1558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smtClean="0">
                <a:latin typeface="+mn-ea"/>
              </a:rPr>
              <a:t>2021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07</a:t>
            </a:r>
            <a:r>
              <a:rPr lang="ko-KR" altLang="en-US" sz="1000" b="1" dirty="0" smtClean="0">
                <a:latin typeface="+mn-ea"/>
              </a:rPr>
              <a:t>월 </a:t>
            </a:r>
            <a:r>
              <a:rPr lang="en-US" altLang="ko-KR" sz="1000" b="1" dirty="0" smtClean="0">
                <a:latin typeface="+mn-ea"/>
              </a:rPr>
              <a:t>~ 2022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06</a:t>
            </a:r>
            <a:r>
              <a:rPr lang="ko-KR" altLang="en-US" sz="1000" b="1" dirty="0" smtClean="0">
                <a:latin typeface="+mn-ea"/>
              </a:rPr>
              <a:t>월 까지의 데이터를 훈련 데이터로 지정하고 </a:t>
            </a:r>
            <a:r>
              <a:rPr lang="en-US" altLang="ko-KR" sz="1000" b="1" dirty="0" smtClean="0">
                <a:latin typeface="+mn-ea"/>
              </a:rPr>
              <a:t>2022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07</a:t>
            </a:r>
            <a:r>
              <a:rPr lang="ko-KR" altLang="en-US" sz="1000" b="1" dirty="0" smtClean="0">
                <a:latin typeface="+mn-ea"/>
              </a:rPr>
              <a:t>월 데이터를 시험 데이터로 설정하여 분석 진행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+mn-ea"/>
              </a:rPr>
              <a:t>» </a:t>
            </a:r>
            <a:r>
              <a:rPr lang="ko-KR" altLang="en-US" sz="1000" b="1" dirty="0" smtClean="0">
                <a:latin typeface="+mn-ea"/>
              </a:rPr>
              <a:t>지체시간 값도 주기성을 갖는 </a:t>
            </a:r>
            <a:r>
              <a:rPr lang="ko-KR" altLang="en-US" sz="1000" b="1" dirty="0" err="1" smtClean="0">
                <a:latin typeface="+mn-ea"/>
              </a:rPr>
              <a:t>시계열</a:t>
            </a:r>
            <a:r>
              <a:rPr lang="ko-KR" altLang="en-US" sz="1000" b="1" dirty="0" smtClean="0">
                <a:latin typeface="+mn-ea"/>
              </a:rPr>
              <a:t> 데이터 이므로 </a:t>
            </a:r>
            <a:r>
              <a:rPr lang="en-US" altLang="ko-KR" sz="1000" b="1" dirty="0" smtClean="0">
                <a:latin typeface="+mn-ea"/>
              </a:rPr>
              <a:t>SARIMA </a:t>
            </a:r>
            <a:r>
              <a:rPr lang="ko-KR" altLang="en-US" sz="1000" b="1" dirty="0" smtClean="0">
                <a:latin typeface="+mn-ea"/>
              </a:rPr>
              <a:t>분석을 이용해 예측</a:t>
            </a:r>
            <a:r>
              <a:rPr lang="en-US" altLang="ko-KR" sz="1000" b="1" dirty="0" smtClean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주기성은 예측했지만 추세를 예측하지 못하여 정확도가 낮음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지체시간에 영향을 미치는 값들을 고려하여 예측을 진행해야 한다고 추정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  <a:endParaRPr lang="en-US" altLang="ko-KR" sz="1000" b="1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대표적으로 </a:t>
            </a:r>
            <a:r>
              <a:rPr lang="en-US" altLang="ko-KR" sz="1000" b="1" dirty="0">
                <a:latin typeface="맑은 고딕" panose="020B0503020000020004" pitchFamily="50" charset="-127"/>
              </a:rPr>
              <a:t>‘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와석교사거리</a:t>
            </a:r>
            <a:r>
              <a:rPr lang="en-US" altLang="ko-KR" sz="1000" b="1" dirty="0">
                <a:latin typeface="맑은 고딕" panose="020B0503020000020004" pitchFamily="50" charset="-127"/>
              </a:rPr>
              <a:t>’ </a:t>
            </a:r>
            <a:r>
              <a:rPr lang="ko-KR" altLang="en-US" sz="1000" b="1" dirty="0">
                <a:latin typeface="맑은 고딕" panose="020B0503020000020004" pitchFamily="50" charset="-127"/>
              </a:rPr>
              <a:t>교차로 분석 첨부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  <a:r>
              <a:rPr lang="ko-KR" altLang="en-US" sz="1000" b="1" dirty="0">
                <a:latin typeface="맑은 고딕" panose="020B0503020000020004" pitchFamily="50" charset="-127"/>
              </a:rPr>
              <a:t> 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356" y="6765583"/>
            <a:ext cx="2288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지체시간 예측 그래프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7" y="7011555"/>
            <a:ext cx="5448644" cy="20018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92" b="1227"/>
          <a:stretch/>
        </p:blipFill>
        <p:spPr>
          <a:xfrm>
            <a:off x="803810" y="3017520"/>
            <a:ext cx="2818167" cy="353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56" y="8997357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-8.32       , MSE : 1.09</a:t>
            </a:r>
            <a:endParaRPr lang="ko-KR" altLang="en-US" sz="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853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74026" y="6603618"/>
          <a:ext cx="5448644" cy="23292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23292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4356" y="6364422"/>
            <a:ext cx="3012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북쪽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지체시간 예측 그래프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74026" y="3821082"/>
          <a:ext cx="5448644" cy="23292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23292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4356" y="3581886"/>
            <a:ext cx="3012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-</a:t>
            </a:r>
            <a:r>
              <a:rPr lang="ko-KR" altLang="en-US" sz="800" b="1" dirty="0" err="1">
                <a:latin typeface="+mn-ea"/>
              </a:rPr>
              <a:t>와석교사거리</a:t>
            </a:r>
            <a:r>
              <a:rPr lang="ko-KR" altLang="en-US" sz="800" b="1" dirty="0">
                <a:latin typeface="+mn-ea"/>
              </a:rPr>
              <a:t> </a:t>
            </a:r>
            <a:r>
              <a:rPr lang="ko-KR" altLang="en-US" sz="800" b="1" dirty="0" smtClean="0">
                <a:latin typeface="+mn-ea"/>
              </a:rPr>
              <a:t>남쪽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지체시간 예측 그래프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1048071"/>
          <a:ext cx="5448644" cy="23292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23292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355" y="808875"/>
            <a:ext cx="30126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서쪽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지체시간 예측 그래프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1035371"/>
            <a:ext cx="5448644" cy="23049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3815449"/>
            <a:ext cx="5448644" cy="23348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6597984"/>
            <a:ext cx="5448644" cy="23348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4356" y="8918980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0.08       , MSE : 0.2686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356" y="6126018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0.48      , MSE : 0.2011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356" y="3353008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-0.23       , MSE : 0.3429</a:t>
            </a:r>
            <a:endParaRPr lang="ko-KR" altLang="en-US" sz="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73916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4350" y="537688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VAR (</a:t>
            </a:r>
            <a:r>
              <a:rPr lang="en-US" altLang="ko-KR" sz="1600" b="1" dirty="0">
                <a:latin typeface="+mn-ea"/>
              </a:rPr>
              <a:t>Vector Auto </a:t>
            </a:r>
            <a:r>
              <a:rPr lang="en-US" altLang="ko-KR" sz="1600" b="1" dirty="0" smtClean="0">
                <a:latin typeface="+mn-ea"/>
              </a:rPr>
              <a:t>Regression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)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분석</a:t>
            </a:r>
            <a:endParaRPr lang="en-US" altLang="ko-KR" sz="1600" b="1" dirty="0">
              <a:latin typeface="나눔스퀘어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2963083"/>
          <a:ext cx="5448644" cy="37821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378210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2732252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동쪽 모델 적용 결과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7004779"/>
          <a:ext cx="5448644" cy="23292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23292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38163" y="914531"/>
            <a:ext cx="5848350" cy="1782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smtClean="0">
                <a:latin typeface="+mn-ea"/>
              </a:rPr>
              <a:t>2021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07</a:t>
            </a:r>
            <a:r>
              <a:rPr lang="ko-KR" altLang="en-US" sz="1000" b="1" dirty="0" smtClean="0">
                <a:latin typeface="+mn-ea"/>
              </a:rPr>
              <a:t>월 </a:t>
            </a:r>
            <a:r>
              <a:rPr lang="en-US" altLang="ko-KR" sz="1000" b="1" dirty="0" smtClean="0">
                <a:latin typeface="+mn-ea"/>
              </a:rPr>
              <a:t>~ 2022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06</a:t>
            </a:r>
            <a:r>
              <a:rPr lang="ko-KR" altLang="en-US" sz="1000" b="1" dirty="0" smtClean="0">
                <a:latin typeface="+mn-ea"/>
              </a:rPr>
              <a:t>월 까지의 데이터를 훈련 데이터로 지정하고 </a:t>
            </a:r>
            <a:r>
              <a:rPr lang="en-US" altLang="ko-KR" sz="1000" b="1" dirty="0" smtClean="0">
                <a:latin typeface="+mn-ea"/>
              </a:rPr>
              <a:t>2022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en-US" altLang="ko-KR" sz="1000" b="1" dirty="0" smtClean="0">
                <a:latin typeface="+mn-ea"/>
              </a:rPr>
              <a:t>07</a:t>
            </a:r>
            <a:r>
              <a:rPr lang="ko-KR" altLang="en-US" sz="1000" b="1" dirty="0" smtClean="0">
                <a:latin typeface="+mn-ea"/>
              </a:rPr>
              <a:t>월 데이터를 시험 데이터로 설정하여 분석 진행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+mn-ea"/>
              </a:rPr>
              <a:t>» </a:t>
            </a:r>
            <a:r>
              <a:rPr lang="en-US" altLang="ko-KR" sz="1000" b="1" dirty="0">
                <a:latin typeface="+mn-ea"/>
              </a:rPr>
              <a:t>VAR </a:t>
            </a:r>
            <a:r>
              <a:rPr lang="ko-KR" altLang="en-US" sz="1000" b="1" dirty="0">
                <a:latin typeface="+mn-ea"/>
              </a:rPr>
              <a:t>모델은 예측할 변수의 과거 값뿐만 아니라 예측할 변수와 의존성이 있는 변수 들까지 고려하여 선형 함수로 나타내는 확률적 </a:t>
            </a:r>
            <a:r>
              <a:rPr lang="ko-KR" altLang="en-US" sz="1000" b="1" dirty="0" smtClean="0">
                <a:latin typeface="+mn-ea"/>
              </a:rPr>
              <a:t>과정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err="1" smtClean="0">
                <a:latin typeface="+mn-ea"/>
              </a:rPr>
              <a:t>adfuller</a:t>
            </a:r>
            <a:r>
              <a:rPr lang="en-US" altLang="ko-KR" sz="1000" b="1" dirty="0" smtClean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검사로 </a:t>
            </a:r>
            <a:r>
              <a:rPr lang="en-US" altLang="ko-KR" sz="1000" b="1" dirty="0" smtClean="0">
                <a:latin typeface="+mn-ea"/>
              </a:rPr>
              <a:t>stationarity</a:t>
            </a:r>
            <a:r>
              <a:rPr lang="ko-KR" altLang="en-US" sz="1000" b="1" dirty="0" smtClean="0">
                <a:latin typeface="+mn-ea"/>
              </a:rPr>
              <a:t>를 진단하고 </a:t>
            </a:r>
            <a:r>
              <a:rPr lang="en-US" altLang="ko-KR" sz="1000" b="1" dirty="0" smtClean="0">
                <a:latin typeface="+mn-ea"/>
              </a:rPr>
              <a:t>VAR </a:t>
            </a:r>
            <a:r>
              <a:rPr lang="ko-KR" altLang="en-US" sz="1000" b="1" dirty="0" smtClean="0">
                <a:latin typeface="+mn-ea"/>
              </a:rPr>
              <a:t>시계열의 최적 순서 찾기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추세는 예측했지만 시험 데이터의 정확한 형태는 따라가지 못함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대기행렬 외에 추가 변수 필요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SARIMA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모델보다 설명력이 높은 곳도 있고 그렇지 않은 곳도 있음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대표적으로 </a:t>
            </a:r>
            <a:r>
              <a:rPr lang="en-US" altLang="ko-KR" sz="1000" b="1" dirty="0">
                <a:latin typeface="맑은 고딕" panose="020B0503020000020004" pitchFamily="50" charset="-127"/>
              </a:rPr>
              <a:t>‘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와석교사거리</a:t>
            </a:r>
            <a:r>
              <a:rPr lang="en-US" altLang="ko-KR" sz="1000" b="1" dirty="0">
                <a:latin typeface="맑은 고딕" panose="020B0503020000020004" pitchFamily="50" charset="-127"/>
              </a:rPr>
              <a:t>’ </a:t>
            </a:r>
            <a:r>
              <a:rPr lang="ko-KR" altLang="en-US" sz="1000" b="1" dirty="0">
                <a:latin typeface="맑은 고딕" panose="020B0503020000020004" pitchFamily="50" charset="-127"/>
              </a:rPr>
              <a:t>교차로 분석 첨부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  <a:r>
              <a:rPr lang="ko-KR" altLang="en-US" sz="1000" b="1" dirty="0">
                <a:latin typeface="맑은 고딕" panose="020B0503020000020004" pitchFamily="50" charset="-127"/>
              </a:rPr>
              <a:t> 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356" y="6765583"/>
            <a:ext cx="2288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지체시간 및 대기행렬 예측 그래프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4" y="7046102"/>
            <a:ext cx="5342150" cy="22404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22" y="2989019"/>
            <a:ext cx="1989494" cy="14448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22" y="4539683"/>
            <a:ext cx="2565770" cy="20629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970" y="4854134"/>
            <a:ext cx="2596622" cy="174853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725" y="4545213"/>
            <a:ext cx="964085" cy="3213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4356" y="9345070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-1.95       , MSE : 0.376</a:t>
            </a:r>
            <a:endParaRPr lang="ko-KR" altLang="en-US" sz="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433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114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74026" y="6696022"/>
          <a:ext cx="5448644" cy="23292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23292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4356" y="6456826"/>
            <a:ext cx="3012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북쪽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지체시간 및 대기행렬 예측 그래프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74026" y="3821082"/>
          <a:ext cx="5448644" cy="23292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23292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4356" y="3581886"/>
            <a:ext cx="3012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-</a:t>
            </a:r>
            <a:r>
              <a:rPr lang="ko-KR" altLang="en-US" sz="800" b="1" dirty="0" err="1">
                <a:latin typeface="+mn-ea"/>
              </a:rPr>
              <a:t>와석교사거리</a:t>
            </a:r>
            <a:r>
              <a:rPr lang="ko-KR" altLang="en-US" sz="800" b="1" dirty="0">
                <a:latin typeface="+mn-ea"/>
              </a:rPr>
              <a:t> </a:t>
            </a:r>
            <a:r>
              <a:rPr lang="ko-KR" altLang="en-US" sz="800" b="1" dirty="0" smtClean="0">
                <a:latin typeface="+mn-ea"/>
              </a:rPr>
              <a:t>남쪽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지체시간 및 대기행렬 예측 그래프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946142"/>
          <a:ext cx="5448644" cy="23292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8644"/>
              </a:tblGrid>
              <a:tr h="23292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355" y="706946"/>
            <a:ext cx="30126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서쪽 </a:t>
            </a:r>
            <a:r>
              <a:rPr lang="en-US" altLang="ko-KR" sz="800" b="1" dirty="0" smtClean="0">
                <a:latin typeface="+mn-ea"/>
              </a:rPr>
              <a:t>7</a:t>
            </a:r>
            <a:r>
              <a:rPr lang="ko-KR" altLang="en-US" sz="800" b="1" dirty="0" smtClean="0">
                <a:latin typeface="+mn-ea"/>
              </a:rPr>
              <a:t>월 지체시간 및 대기행렬 예측 그래프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5" y="1005517"/>
            <a:ext cx="5318016" cy="22126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5" y="3880457"/>
            <a:ext cx="5318016" cy="22234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5" y="6743522"/>
            <a:ext cx="5318016" cy="2198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56" y="9005034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-0.61       , MSE : 0.127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356" y="6132994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-1.04       , MSE : 0.160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356" y="3259042"/>
            <a:ext cx="2290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n-ea"/>
              </a:rPr>
              <a:t>R2 SCORE : -0.06       , MSE : 0.100</a:t>
            </a:r>
            <a:endParaRPr lang="ko-KR" altLang="en-US" sz="7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52466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4350" y="537688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"/>
              </a:rPr>
              <a:t>Ⅳ. </a:t>
            </a:r>
            <a:r>
              <a:rPr lang="en-US" altLang="ko-KR" sz="1600" b="1" dirty="0" smtClean="0">
                <a:latin typeface="나눔스퀘어"/>
              </a:rPr>
              <a:t>QGIS </a:t>
            </a:r>
            <a:r>
              <a:rPr lang="ko-KR" altLang="en-US" sz="1600" b="1" dirty="0" smtClean="0">
                <a:latin typeface="나눔스퀘어"/>
              </a:rPr>
              <a:t>시각화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2254934"/>
          <a:ext cx="5329888" cy="3358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35846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5920102"/>
          <a:ext cx="5329888" cy="14020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4020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38163" y="997082"/>
            <a:ext cx="5848350" cy="1092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err="1" smtClean="0">
                <a:latin typeface="+mn-ea"/>
              </a:rPr>
              <a:t>kakao</a:t>
            </a:r>
            <a:r>
              <a:rPr lang="en-US" altLang="ko-KR" sz="1000" b="1" dirty="0" smtClean="0">
                <a:latin typeface="+mn-ea"/>
              </a:rPr>
              <a:t> map </a:t>
            </a:r>
            <a:r>
              <a:rPr lang="en-US" altLang="ko-KR" sz="1000" b="1" dirty="0" err="1" smtClean="0">
                <a:latin typeface="+mn-ea"/>
              </a:rPr>
              <a:t>api</a:t>
            </a:r>
            <a:r>
              <a:rPr lang="ko-KR" altLang="en-US" sz="1000" b="1" dirty="0" smtClean="0">
                <a:latin typeface="+mn-ea"/>
              </a:rPr>
              <a:t>를 이용하여 카테고리 별 </a:t>
            </a:r>
            <a:r>
              <a:rPr lang="ko-KR" altLang="en-US" sz="1000" b="1" dirty="0" err="1" smtClean="0">
                <a:latin typeface="+mn-ea"/>
              </a:rPr>
              <a:t>운정지역</a:t>
            </a:r>
            <a:r>
              <a:rPr lang="ko-KR" altLang="en-US" sz="1000" b="1" dirty="0" smtClean="0">
                <a:latin typeface="+mn-ea"/>
              </a:rPr>
              <a:t> 시설 및 스마트교차로</a:t>
            </a:r>
            <a:r>
              <a:rPr lang="en-US" altLang="ko-KR" sz="1000" b="1" dirty="0" smtClean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표시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+mn-ea"/>
              </a:rPr>
              <a:t>보행약자의 빈도가 많이 나타나는 시설 선택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각 시설이 밀집되어 있는 곳을 선택하여 스마트교차로의 교통량 및 지체시간 예측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예측한 두 값으로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LOS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값을 계산하여 추가적으로 스마트횡단보도가 설치되어야 하는 지역 선정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 smtClean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6" y="2319420"/>
            <a:ext cx="3554016" cy="322039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43" y="2443880"/>
            <a:ext cx="1608200" cy="13540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375" y="4042242"/>
            <a:ext cx="1624339" cy="1485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28971" y="2270581"/>
            <a:ext cx="1240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&lt;</a:t>
            </a:r>
            <a:r>
              <a:rPr lang="ko-KR" altLang="en-US" sz="700" b="1" dirty="0" err="1" smtClean="0"/>
              <a:t>파주로하스요양병원</a:t>
            </a:r>
            <a:r>
              <a:rPr lang="en-US" altLang="ko-KR" sz="700" b="1" dirty="0" smtClean="0"/>
              <a:t>&gt;</a:t>
            </a:r>
            <a:endParaRPr lang="ko-KR" altLang="en-US" sz="7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28971" y="3867362"/>
            <a:ext cx="1240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&lt;</a:t>
            </a:r>
            <a:r>
              <a:rPr lang="ko-KR" altLang="en-US" sz="700" b="1" dirty="0" smtClean="0"/>
              <a:t>산내마을</a:t>
            </a:r>
            <a:r>
              <a:rPr lang="en-US" altLang="ko-KR" sz="700" b="1" dirty="0" smtClean="0"/>
              <a:t>3</a:t>
            </a:r>
            <a:r>
              <a:rPr lang="ko-KR" altLang="en-US" sz="700" b="1" dirty="0" smtClean="0"/>
              <a:t>단지</a:t>
            </a:r>
            <a:r>
              <a:rPr lang="en-US" altLang="ko-KR" sz="700" b="1" dirty="0" smtClean="0"/>
              <a:t>&gt;</a:t>
            </a:r>
            <a:endParaRPr lang="ko-KR" altLang="en-US" sz="700" b="1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74026" y="7548264"/>
          <a:ext cx="5329888" cy="1543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438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920101"/>
            <a:ext cx="5329888" cy="1402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6" y="7577966"/>
            <a:ext cx="5283874" cy="14834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7826" y="5731372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파주로하스요양병원</a:t>
            </a:r>
            <a:r>
              <a:rPr lang="ko-KR" altLang="en-US" sz="800" b="1" dirty="0" smtClean="0">
                <a:latin typeface="+mn-ea"/>
              </a:rPr>
              <a:t> 동쪽 교통량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826" y="7376690"/>
            <a:ext cx="2579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파주로하스요양병원</a:t>
            </a:r>
            <a:r>
              <a:rPr lang="ko-KR" altLang="en-US" sz="800" b="1" dirty="0" smtClean="0">
                <a:latin typeface="+mn-ea"/>
              </a:rPr>
              <a:t> 동쪽 지체시간</a:t>
            </a:r>
            <a:r>
              <a:rPr lang="en-US" altLang="ko-KR" sz="800" b="1" dirty="0" smtClean="0">
                <a:latin typeface="+mn-ea"/>
              </a:rPr>
              <a:t>&amp;</a:t>
            </a:r>
            <a:r>
              <a:rPr lang="ko-KR" altLang="en-US" sz="800" b="1" dirty="0" smtClean="0">
                <a:latin typeface="+mn-ea"/>
              </a:rPr>
              <a:t>대기행렬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77590" y="1845721"/>
            <a:ext cx="3743328" cy="269452"/>
            <a:chOff x="3277590" y="1940971"/>
            <a:chExt cx="3743328" cy="269452"/>
          </a:xfrm>
        </p:grpSpPr>
        <p:sp>
          <p:nvSpPr>
            <p:cNvPr id="22" name="제목 4">
              <a:extLst>
                <a:ext uri="{FF2B5EF4-FFF2-40B4-BE49-F238E27FC236}">
                  <a16:creationId xmlns:a16="http://schemas.microsoft.com/office/drawing/2014/main" xmlns="" id="{EF429B41-1F0B-90FF-FED8-24ECF9AF500B}"/>
                </a:ext>
              </a:extLst>
            </p:cNvPr>
            <p:cNvSpPr txBox="1">
              <a:spLocks/>
            </p:cNvSpPr>
            <p:nvPr/>
          </p:nvSpPr>
          <p:spPr>
            <a:xfrm>
              <a:off x="3277590" y="1940971"/>
              <a:ext cx="3743328" cy="26945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marL="0" indent="447675"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000" b="1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defRPr>
              </a:lvl1pPr>
            </a:lstStyle>
            <a:p>
              <a:pPr indent="0" latinLnBrk="0">
                <a:lnSpc>
                  <a:spcPct val="150000"/>
                </a:lnSpc>
              </a:pPr>
              <a:r>
                <a:rPr lang="en-US" altLang="ko-KR" sz="700" dirty="0" smtClean="0">
                  <a:latin typeface="+mn-ea"/>
                  <a:ea typeface="+mn-ea"/>
                </a:rPr>
                <a:t>* </a:t>
              </a:r>
              <a:r>
                <a:rPr lang="ko-KR" altLang="en-US" sz="700" dirty="0" smtClean="0">
                  <a:latin typeface="+mn-ea"/>
                  <a:ea typeface="+mn-ea"/>
                </a:rPr>
                <a:t>기호 </a:t>
              </a:r>
              <a:r>
                <a:rPr lang="en-US" altLang="ko-KR" sz="700" dirty="0" smtClean="0">
                  <a:latin typeface="+mn-ea"/>
                  <a:ea typeface="+mn-ea"/>
                </a:rPr>
                <a:t>:     </a:t>
              </a:r>
              <a:r>
                <a:rPr lang="ko-KR" altLang="en-US" sz="700" dirty="0" smtClean="0">
                  <a:latin typeface="+mn-ea"/>
                  <a:ea typeface="+mn-ea"/>
                </a:rPr>
                <a:t>병원     </a:t>
              </a:r>
              <a:r>
                <a:rPr lang="en-US" altLang="ko-KR" sz="700" dirty="0" smtClean="0">
                  <a:latin typeface="+mn-ea"/>
                  <a:ea typeface="+mn-ea"/>
                </a:rPr>
                <a:t> </a:t>
              </a:r>
              <a:r>
                <a:rPr lang="ko-KR" altLang="en-US" sz="700" dirty="0" err="1" smtClean="0">
                  <a:latin typeface="+mn-ea"/>
                  <a:ea typeface="+mn-ea"/>
                </a:rPr>
                <a:t>어린이집</a:t>
              </a:r>
              <a:r>
                <a:rPr lang="ko-KR" altLang="en-US" sz="700" dirty="0" smtClean="0">
                  <a:latin typeface="+mn-ea"/>
                  <a:ea typeface="+mn-ea"/>
                </a:rPr>
                <a:t>     </a:t>
              </a:r>
              <a:r>
                <a:rPr lang="en-US" altLang="ko-KR" sz="700" dirty="0" smtClean="0"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latin typeface="+mn-ea"/>
                  <a:ea typeface="+mn-ea"/>
                </a:rPr>
                <a:t>학교      </a:t>
              </a:r>
              <a:r>
                <a:rPr lang="en-US" altLang="ko-KR" sz="700" dirty="0" smtClean="0"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latin typeface="+mn-ea"/>
                  <a:ea typeface="+mn-ea"/>
                </a:rPr>
                <a:t>장애인시설      </a:t>
              </a:r>
              <a:r>
                <a:rPr lang="en-US" altLang="ko-KR" sz="700" dirty="0" smtClean="0">
                  <a:latin typeface="+mn-ea"/>
                  <a:ea typeface="+mn-ea"/>
                </a:rPr>
                <a:t> </a:t>
              </a:r>
              <a:r>
                <a:rPr lang="ko-KR" altLang="en-US" sz="700" dirty="0" smtClean="0">
                  <a:latin typeface="+mn-ea"/>
                  <a:ea typeface="+mn-ea"/>
                </a:rPr>
                <a:t>스마트교차로</a:t>
              </a:r>
              <a:endParaRPr lang="en-US" altLang="ko-KR" sz="700" dirty="0">
                <a:latin typeface="+mn-ea"/>
                <a:ea typeface="+mn-ea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7"/>
            <a:srcRect l="35660" t="17262" r="31941" b="21522"/>
            <a:stretch/>
          </p:blipFill>
          <p:spPr>
            <a:xfrm>
              <a:off x="3702843" y="2019377"/>
              <a:ext cx="123886" cy="136539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/>
            <a:srcRect l="25646" t="23926" r="32401" b="32674"/>
            <a:stretch/>
          </p:blipFill>
          <p:spPr>
            <a:xfrm>
              <a:off x="4043362" y="2010450"/>
              <a:ext cx="152401" cy="15473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9"/>
            <a:srcRect l="34450" t="29753" r="29509" b="26667"/>
            <a:stretch/>
          </p:blipFill>
          <p:spPr>
            <a:xfrm>
              <a:off x="4588014" y="1989841"/>
              <a:ext cx="161376" cy="17171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10"/>
            <a:srcRect l="27735" t="24673" r="34177" b="10517"/>
            <a:stretch/>
          </p:blipFill>
          <p:spPr>
            <a:xfrm>
              <a:off x="5010166" y="2021185"/>
              <a:ext cx="126987" cy="14512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11"/>
            <a:srcRect l="27405" t="21875" r="28168" b="15843"/>
            <a:stretch/>
          </p:blipFill>
          <p:spPr>
            <a:xfrm>
              <a:off x="5679649" y="2031004"/>
              <a:ext cx="121852" cy="129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9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74026" y="5054185"/>
          <a:ext cx="5329888" cy="14020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4020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774026" y="6682347"/>
          <a:ext cx="5329888" cy="1543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438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7826" y="4865455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파주로하스요양병원</a:t>
            </a:r>
            <a:r>
              <a:rPr lang="ko-KR" altLang="en-US" sz="800" b="1" dirty="0" smtClean="0">
                <a:latin typeface="+mn-ea"/>
              </a:rPr>
              <a:t> 남쪽 교통량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7826" y="6510773"/>
            <a:ext cx="2134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파주로하스요양병원</a:t>
            </a:r>
            <a:r>
              <a:rPr lang="ko-KR" altLang="en-US" sz="800" b="1" dirty="0" smtClean="0">
                <a:latin typeface="+mn-ea"/>
              </a:rPr>
              <a:t> 남쪽 지체시간</a:t>
            </a:r>
            <a:r>
              <a:rPr lang="en-US" altLang="ko-KR" sz="800" b="1" dirty="0" smtClean="0">
                <a:latin typeface="+mn-ea"/>
              </a:rPr>
              <a:t>&amp;</a:t>
            </a:r>
            <a:r>
              <a:rPr lang="ko-KR" altLang="en-US" sz="800" b="1" dirty="0" smtClean="0">
                <a:latin typeface="+mn-ea"/>
              </a:rPr>
              <a:t>대기행렬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1594735"/>
          <a:ext cx="5329888" cy="14020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4020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74026" y="3222897"/>
          <a:ext cx="5329888" cy="1543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438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97826" y="1406005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파주로하스요양병원</a:t>
            </a:r>
            <a:r>
              <a:rPr lang="ko-KR" altLang="en-US" sz="800" b="1" dirty="0" smtClean="0">
                <a:latin typeface="+mn-ea"/>
              </a:rPr>
              <a:t> 서쪽 교통량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7826" y="3051323"/>
            <a:ext cx="2807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파주로하스요양병원</a:t>
            </a:r>
            <a:r>
              <a:rPr lang="ko-KR" altLang="en-US" sz="800" b="1" dirty="0" smtClean="0">
                <a:latin typeface="+mn-ea"/>
              </a:rPr>
              <a:t> 서쪽 지체시간</a:t>
            </a:r>
            <a:r>
              <a:rPr lang="en-US" altLang="ko-KR" sz="800" b="1" dirty="0" smtClean="0">
                <a:latin typeface="+mn-ea"/>
              </a:rPr>
              <a:t>&amp;</a:t>
            </a:r>
            <a:r>
              <a:rPr lang="ko-KR" altLang="en-US" sz="800" b="1" dirty="0" smtClean="0">
                <a:latin typeface="+mn-ea"/>
              </a:rPr>
              <a:t>대기행렬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241366"/>
            <a:ext cx="5240314" cy="149995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6718417"/>
            <a:ext cx="5240314" cy="14569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1615458"/>
            <a:ext cx="5329888" cy="133713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066885"/>
            <a:ext cx="5317188" cy="14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311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117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74026" y="5168485"/>
          <a:ext cx="5329888" cy="14020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4020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774026" y="6796647"/>
          <a:ext cx="5329888" cy="1543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438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7826" y="4979755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산내마을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단지 동쪽 교통량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7826" y="6625073"/>
            <a:ext cx="21342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산내마을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단지 동쪽 지체시간</a:t>
            </a:r>
            <a:r>
              <a:rPr lang="en-US" altLang="ko-KR" sz="800" b="1" dirty="0" smtClean="0">
                <a:latin typeface="+mn-ea"/>
              </a:rPr>
              <a:t>&amp;</a:t>
            </a:r>
            <a:r>
              <a:rPr lang="ko-KR" altLang="en-US" sz="800" b="1" dirty="0" smtClean="0">
                <a:latin typeface="+mn-ea"/>
              </a:rPr>
              <a:t>대기행렬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1366135"/>
          <a:ext cx="5329888" cy="14020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4020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74026" y="2994297"/>
          <a:ext cx="5329888" cy="15438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4382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97826" y="1177405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파주로하스요양병원</a:t>
            </a:r>
            <a:r>
              <a:rPr lang="ko-KR" altLang="en-US" sz="800" b="1" dirty="0" smtClean="0">
                <a:latin typeface="+mn-ea"/>
              </a:rPr>
              <a:t> 북쪽 교통량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7826" y="2822723"/>
            <a:ext cx="27692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파주로하스요양병원</a:t>
            </a:r>
            <a:r>
              <a:rPr lang="ko-KR" altLang="en-US" sz="800" b="1" dirty="0" smtClean="0">
                <a:latin typeface="+mn-ea"/>
              </a:rPr>
              <a:t> 북쪽 지체시간</a:t>
            </a:r>
            <a:r>
              <a:rPr lang="en-US" altLang="ko-KR" sz="800" b="1" dirty="0" smtClean="0">
                <a:latin typeface="+mn-ea"/>
              </a:rPr>
              <a:t>&amp;</a:t>
            </a:r>
            <a:r>
              <a:rPr lang="ko-KR" altLang="en-US" sz="800" b="1" dirty="0" smtClean="0">
                <a:latin typeface="+mn-ea"/>
              </a:rPr>
              <a:t>대기행렬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2" y="3050868"/>
            <a:ext cx="5226408" cy="14298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2" y="6844225"/>
            <a:ext cx="5226408" cy="14454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26" y="1382923"/>
            <a:ext cx="5290224" cy="13824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3" y="5181185"/>
            <a:ext cx="5310677" cy="14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9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118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74026" y="3649584"/>
          <a:ext cx="5329888" cy="12162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2162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774026" y="5085283"/>
          <a:ext cx="5329888" cy="130750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30750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7826" y="3467226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산내마을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단지 남쪽 교통량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7826" y="4895326"/>
            <a:ext cx="21342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산내마을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단지 남쪽 지체시간</a:t>
            </a:r>
            <a:r>
              <a:rPr lang="en-US" altLang="ko-KR" sz="800" b="1" dirty="0" smtClean="0">
                <a:latin typeface="+mn-ea"/>
              </a:rPr>
              <a:t>&amp;</a:t>
            </a:r>
            <a:r>
              <a:rPr lang="ko-KR" altLang="en-US" sz="800" b="1" dirty="0" smtClean="0">
                <a:latin typeface="+mn-ea"/>
              </a:rPr>
              <a:t>대기행렬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585063"/>
          <a:ext cx="5329888" cy="124389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2438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74026" y="2059573"/>
          <a:ext cx="5329888" cy="134752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3475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97826" y="402705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산내마을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단지 서쪽 교통량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7826" y="1869616"/>
            <a:ext cx="21342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산내마을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단지 서쪽 지체시간</a:t>
            </a:r>
            <a:r>
              <a:rPr lang="en-US" altLang="ko-KR" sz="800" b="1" dirty="0" smtClean="0">
                <a:latin typeface="+mn-ea"/>
              </a:rPr>
              <a:t>&amp;</a:t>
            </a:r>
            <a:r>
              <a:rPr lang="ko-KR" altLang="en-US" sz="800" b="1" dirty="0" smtClean="0">
                <a:latin typeface="+mn-ea"/>
              </a:rPr>
              <a:t>대기행렬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" y="2119697"/>
            <a:ext cx="5233074" cy="12874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" y="5110770"/>
            <a:ext cx="5233074" cy="125661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774026" y="6608421"/>
          <a:ext cx="5329888" cy="12162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2162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774026" y="8044120"/>
          <a:ext cx="5329888" cy="130750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30750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97826" y="6426063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산내마을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단지 북쪽 교통량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7826" y="7854163"/>
            <a:ext cx="21342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산내마을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단지 북쪽 지체시간</a:t>
            </a:r>
            <a:r>
              <a:rPr lang="en-US" altLang="ko-KR" sz="800" b="1" dirty="0" smtClean="0">
                <a:latin typeface="+mn-ea"/>
              </a:rPr>
              <a:t>&amp;</a:t>
            </a:r>
            <a:r>
              <a:rPr lang="ko-KR" altLang="en-US" sz="800" b="1" dirty="0" smtClean="0">
                <a:latin typeface="+mn-ea"/>
              </a:rPr>
              <a:t>대기행렬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6" y="8096701"/>
            <a:ext cx="5233074" cy="12363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6" y="597064"/>
            <a:ext cx="5304488" cy="124542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3657271"/>
            <a:ext cx="5329888" cy="11793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1" y="6621280"/>
            <a:ext cx="5347374" cy="120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334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404420" y="602230"/>
            <a:ext cx="6453579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Ⅵ.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결론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349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748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8948" y="1093272"/>
            <a:ext cx="60064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</a:t>
            </a:r>
            <a:r>
              <a:rPr lang="ko-KR" altLang="en-US" sz="1200" b="1" dirty="0" smtClean="0">
                <a:latin typeface="나눔스퀘어"/>
              </a:rPr>
              <a:t> </a:t>
            </a:r>
            <a:r>
              <a:rPr lang="ko-KR" altLang="en-US" sz="1200" dirty="0" smtClean="0">
                <a:latin typeface="나눔스퀘어"/>
              </a:rPr>
              <a:t>교통량과 지체시간을 예측하여 그 값에 대한 </a:t>
            </a:r>
            <a:r>
              <a:rPr lang="en-US" altLang="ko-KR" sz="1200" dirty="0" smtClean="0">
                <a:latin typeface="나눔스퀘어"/>
              </a:rPr>
              <a:t>LOS</a:t>
            </a:r>
            <a:r>
              <a:rPr lang="ko-KR" altLang="en-US" sz="1200" dirty="0">
                <a:latin typeface="나눔스퀘어"/>
              </a:rPr>
              <a:t> </a:t>
            </a:r>
            <a:r>
              <a:rPr lang="ko-KR" altLang="en-US" sz="1200" dirty="0" smtClean="0">
                <a:latin typeface="나눔스퀘어"/>
              </a:rPr>
              <a:t>수준을 예측할 수 있는 모델을 제시함</a:t>
            </a:r>
            <a:r>
              <a:rPr lang="en-US" altLang="ko-KR" sz="1200" dirty="0" smtClean="0">
                <a:latin typeface="나눔스퀘어"/>
              </a:rPr>
              <a:t>. </a:t>
            </a:r>
          </a:p>
          <a:p>
            <a:pPr>
              <a:lnSpc>
                <a:spcPct val="150000"/>
              </a:lnSpc>
              <a:defRPr/>
            </a:pPr>
            <a:endParaRPr lang="en-US" altLang="ko-KR" sz="400" dirty="0" smtClean="0">
              <a:latin typeface="나눔스퀘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교통량에 대한 예측은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ARIMA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모델과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SARIMA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모델 두 가지로 진행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주기성이 있는 데이터이다 보니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SARIMA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에서 더욱 설명력 높게 예측이 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지체시간에 대한 예측은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SARIMA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모델과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VAR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두 가지로 진행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오차가 보완이 된 곳과 되지 않은 곳도 존재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변수의 보강이 필요함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b="1" dirty="0" smtClean="0">
                <a:latin typeface="나눔스퀘어"/>
              </a:rPr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 smtClean="0">
              <a:latin typeface="나눔스퀘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• QGIS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툴을 응용하여 지도 상에 교통약자가 많이 다니는 시설을 표시함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밀집된 시설들이 존재하는 곳의 스마트교차로 분석을 진행함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각각의 교통량과 지체시간의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예측값으로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LOS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수준을 예측하고 그로 인한 보행자 보호 시스템을 만들 수 있는 모델 제시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43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967521"/>
            <a:ext cx="1448825" cy="22105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Ⅲ-2-</a:t>
            </a:r>
            <a:r>
              <a:rPr sz="1361" b="1" spc="-50" dirty="0">
                <a:latin typeface="Malgun Gothic"/>
                <a:cs typeface="Malgun Gothic"/>
              </a:rPr>
              <a:t>2.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현장별 </a:t>
            </a:r>
            <a:r>
              <a:rPr sz="1361" b="1" spc="-68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210" y="1548740"/>
            <a:ext cx="2402377" cy="183636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76045"/>
              </p:ext>
            </p:extLst>
          </p:nvPr>
        </p:nvGraphicFramePr>
        <p:xfrm>
          <a:off x="412170" y="1345576"/>
          <a:ext cx="6018903" cy="2751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8875"/>
                <a:gridCol w="3010028"/>
              </a:tblGrid>
              <a:tr h="23374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845819">
                        <a:lnSpc>
                          <a:spcPct val="100000"/>
                        </a:lnSpc>
                      </a:pPr>
                      <a:r>
                        <a:rPr sz="600" b="1" spc="-35" dirty="0">
                          <a:latin typeface="Malgun Gothic"/>
                          <a:cs typeface="Malgun Gothic"/>
                        </a:rPr>
                        <a:t>그래프21[금촌119안전센터시간별교통약자수]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43610">
                        <a:lnSpc>
                          <a:spcPct val="100000"/>
                        </a:lnSpc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그래프22[노인복지관시간별교통약자수]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indent="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출근시간대와 퇴근시간대인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시와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시는 전체 추세와 비슷하게 가파른 증가추세를 보이지만 점심시간대인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시경에는 오히려 적은 약자 수를 띈다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 추세와 매우 비슷한 양상을 보이나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 잠시 소폭 증가하는 모습을 보인다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4510" y="1548740"/>
            <a:ext cx="2402377" cy="18363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279" y="4479709"/>
            <a:ext cx="2402377" cy="1633257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884759"/>
              </p:ext>
            </p:extLst>
          </p:nvPr>
        </p:nvGraphicFramePr>
        <p:xfrm>
          <a:off x="412170" y="4282337"/>
          <a:ext cx="6012775" cy="2539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5815"/>
                <a:gridCol w="3006960"/>
              </a:tblGrid>
              <a:tr h="2148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941705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그래프23[자운학교앞시간별교통약자수]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90600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그래프24[파주병원시간별교통약자수]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3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다른 현장들과 달리 출근시간대 약자 수가 늘어나긴 하지만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가장 약자가 많은 시간대는 아니다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점심시간대도 이와 유사하게 퇴근시간대인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시경과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21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 가장 많은 약자 수가 관측되었다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일반적인 추세와 매우 유사함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점심시간이 다른 시간대보다 높은 것은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016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환자들의 영향으로 파악됨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(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퇴근을 하지 않음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2173" y="4479667"/>
            <a:ext cx="2402377" cy="166102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3412" y="7263050"/>
            <a:ext cx="1900646" cy="67650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b="1" spc="-100" dirty="0">
                <a:latin typeface="Malgun Gothic"/>
                <a:cs typeface="Malgun Gothic"/>
              </a:rPr>
              <a:t>Ⅲ-</a:t>
            </a:r>
            <a:r>
              <a:rPr sz="1543" b="1" dirty="0">
                <a:latin typeface="Malgun Gothic"/>
                <a:cs typeface="Malgun Gothic"/>
              </a:rPr>
              <a:t>3.</a:t>
            </a:r>
            <a:r>
              <a:rPr sz="1543" b="1" spc="-103" dirty="0">
                <a:latin typeface="Malgun Gothic"/>
                <a:cs typeface="Malgun Gothic"/>
              </a:rPr>
              <a:t> </a:t>
            </a:r>
            <a:r>
              <a:rPr sz="1543" b="1" spc="-64" dirty="0">
                <a:latin typeface="Malgun Gothic"/>
                <a:cs typeface="Malgun Gothic"/>
              </a:rPr>
              <a:t>요일별</a:t>
            </a:r>
            <a:r>
              <a:rPr sz="1543" b="1" spc="-68" dirty="0">
                <a:latin typeface="Malgun Gothic"/>
                <a:cs typeface="Malgun Gothic"/>
              </a:rPr>
              <a:t> </a:t>
            </a:r>
            <a:r>
              <a:rPr sz="1543" b="1" spc="-23" dirty="0">
                <a:latin typeface="Malgun Gothic"/>
                <a:cs typeface="Malgun Gothic"/>
              </a:rPr>
              <a:t>분석</a:t>
            </a:r>
            <a:endParaRPr sz="1543">
              <a:latin typeface="Malgun Gothic"/>
              <a:cs typeface="Malgun Gothic"/>
            </a:endParaRPr>
          </a:p>
          <a:p>
            <a:pPr marL="11527">
              <a:spcBef>
                <a:spcPts val="1697"/>
              </a:spcBef>
            </a:pPr>
            <a:r>
              <a:rPr sz="1361" b="1" spc="-95" dirty="0">
                <a:latin typeface="Malgun Gothic"/>
                <a:cs typeface="Malgun Gothic"/>
              </a:rPr>
              <a:t>Ⅲ-3-</a:t>
            </a:r>
            <a:r>
              <a:rPr sz="1361" b="1" spc="-50" dirty="0">
                <a:latin typeface="Malgun Gothic"/>
                <a:cs typeface="Malgun Gothic"/>
              </a:rPr>
              <a:t>1.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전체</a:t>
            </a:r>
            <a:r>
              <a:rPr sz="1361" b="1" spc="-64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약자</a:t>
            </a:r>
            <a:r>
              <a:rPr sz="1361" b="1" spc="-73" dirty="0">
                <a:latin typeface="Malgun Gothic"/>
                <a:cs typeface="Malgun Gothic"/>
              </a:rPr>
              <a:t> </a:t>
            </a:r>
            <a:r>
              <a:rPr sz="1361" b="1" dirty="0">
                <a:latin typeface="Malgun Gothic"/>
                <a:cs typeface="Malgun Gothic"/>
              </a:rPr>
              <a:t>수</a:t>
            </a:r>
            <a:r>
              <a:rPr sz="1361" b="1" spc="-59" dirty="0">
                <a:latin typeface="Malgun Gothic"/>
                <a:cs typeface="Malgun Gothic"/>
              </a:rPr>
              <a:t> 분석</a:t>
            </a:r>
            <a:endParaRPr sz="1361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6809" y="9025106"/>
            <a:ext cx="1018903" cy="10877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635" b="1" spc="-45" dirty="0">
                <a:latin typeface="Malgun Gothic"/>
                <a:cs typeface="Malgun Gothic"/>
              </a:rPr>
              <a:t>표4[요일별현장별교통약자수]</a:t>
            </a:r>
            <a:endParaRPr sz="635">
              <a:latin typeface="Malgun Gothic"/>
              <a:cs typeface="Malgun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4938" y="8148490"/>
            <a:ext cx="6010007" cy="7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795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275" y="1634897"/>
            <a:ext cx="5016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나눔스퀘어"/>
              </a:rPr>
              <a:t>3</a:t>
            </a:r>
            <a:r>
              <a:rPr lang="ko-KR" altLang="en-US" sz="2400" b="1" dirty="0" smtClean="0">
                <a:latin typeface="나눔스퀘어"/>
              </a:rPr>
              <a:t>팀 스마트교차로 분석 결과</a:t>
            </a:r>
            <a:endParaRPr lang="en-US" altLang="ko-KR" b="1" dirty="0" smtClean="0">
              <a:latin typeface="나눔스퀘어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350" y="1320800"/>
            <a:ext cx="5848350" cy="114300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4350" y="2265839"/>
            <a:ext cx="5848350" cy="115411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4350" y="2794000"/>
            <a:ext cx="58483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/>
                <a:ea typeface="맑은 고딕" panose="020B0503020000020004" pitchFamily="50" charset="-127"/>
              </a:rPr>
              <a:t>Ⅰ. </a:t>
            </a:r>
            <a:r>
              <a:rPr lang="ko-KR" altLang="en-US" b="1" dirty="0" smtClean="0">
                <a:latin typeface="나눔스퀘어"/>
                <a:ea typeface="맑은 고딕" panose="020B0503020000020004" pitchFamily="50" charset="-127"/>
              </a:rPr>
              <a:t>분석 배경 및 내용</a:t>
            </a:r>
            <a:endParaRPr lang="en-US" altLang="ko-KR" b="1" dirty="0" smtClean="0">
              <a:latin typeface="나눔스퀘어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나눔스퀘어"/>
              <a:ea typeface="맑은 고딕" panose="020B0503020000020004" pitchFamily="50" charset="-127"/>
            </a:endParaRPr>
          </a:p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배경 및 목적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077" y="7811386"/>
            <a:ext cx="5848350" cy="1459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>
                <a:latin typeface="+mn-ea"/>
              </a:rPr>
              <a:t>운정</a:t>
            </a:r>
            <a:r>
              <a:rPr lang="en-US" altLang="ko-KR" sz="1100" b="1" dirty="0" smtClean="0">
                <a:latin typeface="+mn-ea"/>
              </a:rPr>
              <a:t>3</a:t>
            </a:r>
            <a:r>
              <a:rPr lang="ko-KR" altLang="en-US" sz="1100" b="1" dirty="0" smtClean="0">
                <a:latin typeface="+mn-ea"/>
              </a:rPr>
              <a:t>지구에 해당하는 교차로와 그 외 교차로의 교통량 및 보행자수 비교 분석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>
                <a:latin typeface="+mn-ea"/>
              </a:rPr>
              <a:t>운정</a:t>
            </a:r>
            <a:r>
              <a:rPr lang="en-US" altLang="ko-KR" sz="1100" b="1" dirty="0" smtClean="0">
                <a:latin typeface="+mn-ea"/>
              </a:rPr>
              <a:t>1,2</a:t>
            </a:r>
            <a:r>
              <a:rPr lang="ko-KR" altLang="en-US" sz="1100" b="1" dirty="0" smtClean="0">
                <a:latin typeface="+mn-ea"/>
              </a:rPr>
              <a:t>지구가 개발 후에 교통이 많이 혼잡해진 것처럼 운정</a:t>
            </a:r>
            <a:r>
              <a:rPr lang="en-US" altLang="ko-KR" sz="1100" b="1" dirty="0" smtClean="0">
                <a:latin typeface="+mn-ea"/>
              </a:rPr>
              <a:t>3</a:t>
            </a:r>
            <a:r>
              <a:rPr lang="ko-KR" altLang="en-US" sz="1100" b="1" dirty="0" smtClean="0">
                <a:latin typeface="+mn-ea"/>
              </a:rPr>
              <a:t>지구가 준공된다면 교통량이 더 증가할 것으로 예상</a:t>
            </a:r>
            <a:endParaRPr lang="en-US" altLang="ko-KR" sz="1100" b="1" dirty="0" smtClean="0">
              <a:latin typeface="+mn-ea"/>
            </a:endParaRPr>
          </a:p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>
                <a:latin typeface="+mn-ea"/>
              </a:rPr>
              <a:t>현재 스마트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교차로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28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개에서 운정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지구 개발 구역인 교차로와 운정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지구에 해당되지 않는 교차로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총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9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군데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를 선정</a:t>
            </a:r>
            <a:endParaRPr lang="en-US" altLang="ko-KR" sz="1100" b="1" dirty="0" smtClean="0">
              <a:latin typeface="+mn-ea"/>
            </a:endParaRPr>
          </a:p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>
                <a:latin typeface="+mn-ea"/>
              </a:rPr>
              <a:t>향후 운정</a:t>
            </a:r>
            <a:r>
              <a:rPr lang="en-US" altLang="ko-KR" sz="1100" b="1" dirty="0" smtClean="0">
                <a:latin typeface="+mn-ea"/>
              </a:rPr>
              <a:t>3</a:t>
            </a:r>
            <a:r>
              <a:rPr lang="ko-KR" altLang="en-US" sz="1100" b="1" dirty="0" smtClean="0">
                <a:latin typeface="+mn-ea"/>
              </a:rPr>
              <a:t>지구의 교통정책 수립 시 의사결정에 도움을 주는 기초자료로 활용 가능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120</a:t>
            </a:fld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64666" y="3789179"/>
          <a:ext cx="5328158" cy="3771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77145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" t="14210" r="16940" b="1693"/>
          <a:stretch/>
        </p:blipFill>
        <p:spPr>
          <a:xfrm>
            <a:off x="1026085" y="3798810"/>
            <a:ext cx="4780335" cy="37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149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Ⅱ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나눔스퀘어"/>
                <a:ea typeface="맑은 고딕" panose="020B0503020000020004" pitchFamily="50" charset="-127"/>
              </a:rPr>
              <a:t>스마트교차로 위치 시각화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144206"/>
            <a:ext cx="2730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분석 대상 교차로 시각화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121</a:t>
            </a:fld>
            <a:endParaRPr lang="ko-KR" altLang="en-US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764666" y="1615556"/>
          <a:ext cx="5328158" cy="3771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77145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776795" y="1663068"/>
            <a:ext cx="5303899" cy="3676425"/>
            <a:chOff x="1237027" y="4670560"/>
            <a:chExt cx="4933804" cy="3237809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027" y="4670560"/>
              <a:ext cx="4933804" cy="323780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018993" y="6140358"/>
              <a:ext cx="1121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ea typeface="나눔스퀘어" panose="020B0600000101010101"/>
                </a:rPr>
                <a:t>다율교차로</a:t>
              </a:r>
              <a:endParaRPr lang="ko-KR" altLang="en-US" sz="1000" b="1" dirty="0">
                <a:ea typeface="나눔스퀘어" panose="020B0600000101010101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65362" y="6266347"/>
              <a:ext cx="1121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ea typeface="나눔스퀘어" panose="020B0600000101010101"/>
                </a:rPr>
                <a:t>산내교차로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50119" y="5821761"/>
              <a:ext cx="1121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ea typeface="나눔스퀘어" panose="020B0600000101010101"/>
                </a:rPr>
                <a:t>와동교차로</a:t>
              </a:r>
              <a:endParaRPr lang="ko-KR" altLang="en-US" sz="1000" b="1" dirty="0">
                <a:ea typeface="나눔스퀘어" panose="020B0600000101010101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97517" y="6308709"/>
              <a:ext cx="14129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ea typeface="나눔스퀘어" panose="020B0600000101010101"/>
                </a:rPr>
                <a:t>벧엘교회앞교차로</a:t>
              </a:r>
              <a:endParaRPr lang="ko-KR" altLang="en-US" sz="1000" b="1" dirty="0">
                <a:ea typeface="나눔스퀘어" panose="020B0600000101010101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9883" y="4912362"/>
              <a:ext cx="11212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ea typeface="나눔스퀘어" panose="020B0600000101010101"/>
                </a:rPr>
                <a:t>갈현사거리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91351" y="6908097"/>
              <a:ext cx="1020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ea typeface="나눔스퀘어" panose="020B0600000101010101"/>
                </a:rPr>
                <a:t>파주로하스</a:t>
              </a:r>
              <a:endParaRPr lang="en-US" altLang="ko-KR" sz="1000" b="1" dirty="0" smtClean="0">
                <a:ea typeface="나눔스퀘어" panose="020B0600000101010101"/>
              </a:endParaRPr>
            </a:p>
            <a:p>
              <a:r>
                <a:rPr lang="ko-KR" altLang="en-US" sz="1000" b="1" dirty="0" smtClean="0">
                  <a:ea typeface="나눔스퀘어" panose="020B0600000101010101"/>
                </a:rPr>
                <a:t>요양병원</a:t>
              </a:r>
              <a:endParaRPr lang="ko-KR" altLang="en-US" sz="1000" b="1" dirty="0">
                <a:ea typeface="나눔스퀘어" panose="020B0600000101010101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1091" y="7295144"/>
              <a:ext cx="10203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ea typeface="나눔스퀘어" panose="020B0600000101010101"/>
                </a:rPr>
                <a:t>야당과선교</a:t>
              </a:r>
              <a:endParaRPr lang="ko-KR" altLang="en-US" sz="1000" b="1" dirty="0">
                <a:ea typeface="나눔스퀘어" panose="020B0600000101010101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92261" y="7052586"/>
              <a:ext cx="12790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ea typeface="나눔스퀘어" panose="020B0600000101010101"/>
                </a:rPr>
                <a:t>가온초교사거리</a:t>
              </a:r>
              <a:endParaRPr lang="ko-KR" altLang="en-US" sz="1000" b="1" dirty="0">
                <a:ea typeface="나눔스퀘어" panose="020B0600000101010101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2261" y="6660852"/>
              <a:ext cx="15515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ea typeface="나눔스퀘어" panose="020B0600000101010101"/>
                </a:rPr>
                <a:t>운정행복센터사거리</a:t>
              </a:r>
              <a:endParaRPr lang="ko-KR" altLang="en-US" sz="1000" b="1" dirty="0">
                <a:ea typeface="나눔스퀘어" panose="020B0600000101010101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492077" y="5599720"/>
            <a:ext cx="5848350" cy="18640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폴리곤</a:t>
            </a:r>
            <a:r>
              <a:rPr lang="ko-KR" altLang="en-US" sz="1100" b="1" dirty="0" smtClean="0"/>
              <a:t> 영역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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운정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지구 개발 지역</a:t>
            </a:r>
            <a:endParaRPr lang="en-US" altLang="ko-KR" sz="1100" b="1" dirty="0" smtClean="0"/>
          </a:p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err="1" smtClean="0"/>
              <a:t>마커</a:t>
            </a:r>
            <a:r>
              <a:rPr lang="ko-KR" altLang="en-US" sz="1100" b="1" dirty="0" smtClean="0"/>
              <a:t> 표시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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스마트 교차로</a:t>
            </a:r>
            <a:endParaRPr lang="en-US" altLang="ko-KR" sz="1100" b="1" dirty="0" smtClean="0"/>
          </a:p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마커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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스마트 교차로 중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운정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지구에 해당하는 교차로</a:t>
            </a:r>
            <a:endParaRPr lang="en-US" altLang="ko-KR" sz="1100" b="1" dirty="0" smtClean="0"/>
          </a:p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/>
              <a:t>초록색 </a:t>
            </a:r>
            <a:r>
              <a:rPr lang="ko-KR" altLang="en-US" sz="1100" b="1" dirty="0" err="1" smtClean="0"/>
              <a:t>마커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스마트 교차로 중 운정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지구가 아닌 교차로 몇 군데 선정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endParaRPr lang="en-US" altLang="ko-KR" sz="1100" b="1" dirty="0">
              <a:sym typeface="Wingdings" panose="05000000000000000000" pitchFamily="2" charset="2"/>
            </a:endParaRPr>
          </a:p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>
                <a:latin typeface="+mn-ea"/>
              </a:rPr>
              <a:t>운정</a:t>
            </a:r>
            <a:r>
              <a:rPr lang="en-US" altLang="ko-KR" sz="1100" b="1" dirty="0" smtClean="0">
                <a:latin typeface="+mn-ea"/>
              </a:rPr>
              <a:t>3</a:t>
            </a:r>
            <a:r>
              <a:rPr lang="ko-KR" altLang="en-US" sz="1100" b="1" dirty="0" smtClean="0">
                <a:latin typeface="+mn-ea"/>
              </a:rPr>
              <a:t>지구 해당 교차로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err="1" smtClean="0">
                <a:latin typeface="+mn-ea"/>
              </a:rPr>
              <a:t>와동교차로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산내교차로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err="1" smtClean="0">
                <a:latin typeface="+mn-ea"/>
              </a:rPr>
              <a:t>다율교차로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err="1" smtClean="0">
                <a:latin typeface="+mn-ea"/>
              </a:rPr>
              <a:t>벧엘교회앞교차로</a:t>
            </a:r>
            <a:endParaRPr lang="en-US" altLang="ko-KR" sz="1100" b="1" dirty="0" smtClean="0">
              <a:latin typeface="+mn-ea"/>
            </a:endParaRPr>
          </a:p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>
                <a:latin typeface="+mn-ea"/>
              </a:rPr>
              <a:t>그 외 교차로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err="1" smtClean="0">
                <a:latin typeface="+mn-ea"/>
              </a:rPr>
              <a:t>파주로하스요양병원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갈현사거리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err="1" smtClean="0">
                <a:latin typeface="+mn-ea"/>
              </a:rPr>
              <a:t>운정행복센터사거리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err="1" smtClean="0">
                <a:latin typeface="+mn-ea"/>
              </a:rPr>
              <a:t>가온초교사거리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err="1" smtClean="0">
                <a:latin typeface="+mn-ea"/>
              </a:rPr>
              <a:t>야당과선교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067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3347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Ⅲ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나눔스퀘어"/>
              </a:rPr>
              <a:t>교차로의 성향 파악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71274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나눔스퀘어"/>
              </a:rPr>
              <a:t>총괄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3665" y="1087480"/>
            <a:ext cx="5890161" cy="6671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운정</a:t>
            </a:r>
            <a:r>
              <a:rPr lang="en-US" altLang="ko-KR" sz="1000" b="1" dirty="0" smtClean="0">
                <a:latin typeface="나눔스퀘어"/>
              </a:rPr>
              <a:t>3</a:t>
            </a:r>
            <a:r>
              <a:rPr lang="ko-KR" altLang="en-US" sz="1000" b="1" dirty="0" smtClean="0">
                <a:latin typeface="나눔스퀘어"/>
              </a:rPr>
              <a:t>지구의 교차로와 그 외 교차로의 교통량 및 보행자수 비교 분석</a:t>
            </a:r>
            <a:endParaRPr lang="en-US" altLang="ko-KR" sz="1000" b="1" dirty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분기별 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월별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err="1" smtClean="0">
                <a:latin typeface="나눔스퀘어"/>
              </a:rPr>
              <a:t>요일별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평일</a:t>
            </a:r>
            <a:r>
              <a:rPr lang="en-US" altLang="ko-KR" sz="1000" b="1" dirty="0" smtClean="0">
                <a:latin typeface="나눔스퀘어"/>
              </a:rPr>
              <a:t>/</a:t>
            </a:r>
            <a:r>
              <a:rPr lang="ko-KR" altLang="en-US" sz="1000" b="1" dirty="0" err="1" smtClean="0">
                <a:latin typeface="나눔스퀘어"/>
              </a:rPr>
              <a:t>휴일별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시간대별 주제로 나눠서 분석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교차로마다 교통량의 차이는 있으나 전체적인 추세는 비슷함</a:t>
            </a:r>
            <a:endParaRPr lang="en-US" altLang="ko-KR" sz="1000" b="1" dirty="0" smtClean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64666" y="2337164"/>
          <a:ext cx="5328158" cy="35402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466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3666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대체적으로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와동교차로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벧엘교회앞교차로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산내교차로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다율교차로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순으로 교통량이 많음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규칙적인 추세를 보임</a:t>
                      </a:r>
                      <a:endParaRPr lang="en-US" altLang="ko-KR" sz="700" b="1" dirty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122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" t="8828" b="8342"/>
          <a:stretch/>
        </p:blipFill>
        <p:spPr>
          <a:xfrm>
            <a:off x="788925" y="2349865"/>
            <a:ext cx="5277172" cy="301464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9249" y="1818328"/>
            <a:ext cx="2247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분기별 교통량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6208731"/>
          <a:ext cx="5328158" cy="35402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466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3666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야당과 선교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파주로하스요양병원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갈현사거리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운정행복센터사거리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가온초교사거리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순으로 교통량이 많음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대체적으로 규칙적으로 보이나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불규칙적인 추세가 나타남 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5" y="6234318"/>
            <a:ext cx="5277172" cy="298727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0881" y="2134421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881" y="5984503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4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123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187024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벧엘교회앞교차로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다율교차로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산내교차로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와동교차로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순으로 많음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매 분기에서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벧엘교회앞교차로가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다른 교차로에 비해 불규칙적인 모습을 보임</a:t>
                      </a:r>
                      <a:endParaRPr lang="en-US" altLang="ko-KR" sz="700" b="1" dirty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580360"/>
            <a:ext cx="5264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분기별 보행자수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5435247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/>
                        <a:t>- </a:t>
                      </a:r>
                      <a:r>
                        <a:rPr lang="ko-KR" altLang="en-US" sz="700" b="1" dirty="0" err="1" smtClean="0"/>
                        <a:t>야당과선교</a:t>
                      </a:r>
                      <a:r>
                        <a:rPr lang="en-US" altLang="ko-KR" sz="700" b="1" dirty="0" smtClean="0"/>
                        <a:t> &gt; </a:t>
                      </a:r>
                      <a:r>
                        <a:rPr lang="ko-KR" altLang="en-US" sz="700" b="1" dirty="0" err="1" smtClean="0"/>
                        <a:t>파주로하스요양병원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운정행복센터사거리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가온초교사거리</a:t>
                      </a:r>
                      <a:r>
                        <a:rPr lang="ko-KR" altLang="en-US" sz="700" b="1" dirty="0" smtClean="0"/>
                        <a:t> 순으로 교통량이 많음</a:t>
                      </a:r>
                      <a:endParaRPr lang="en-US" altLang="ko-KR" sz="700" b="1" dirty="0" smtClean="0"/>
                    </a:p>
                    <a:p>
                      <a:r>
                        <a:rPr lang="en-US" altLang="ko-KR" sz="700" b="1" dirty="0" smtClean="0"/>
                        <a:t>- 3</a:t>
                      </a:r>
                      <a:r>
                        <a:rPr lang="ko-KR" altLang="en-US" sz="700" b="1" dirty="0" smtClean="0"/>
                        <a:t>분기에서 교통량이 불규칙인 모습을 보임</a:t>
                      </a:r>
                      <a:endParaRPr lang="en-US" altLang="ko-KR" sz="700" b="1" dirty="0"/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0881" y="92955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881" y="520220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8502" r="237" b="8744"/>
          <a:stretch/>
        </p:blipFill>
        <p:spPr>
          <a:xfrm>
            <a:off x="776225" y="1237896"/>
            <a:ext cx="5303899" cy="32310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" y="5438599"/>
            <a:ext cx="5288287" cy="32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124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187024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대체적으로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와동교차로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벧엘교회앞교차로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산내교차로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다율교차로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순으로 교통량이 많음</a:t>
                      </a:r>
                    </a:p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규칙적인 추세를 보임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580360"/>
            <a:ext cx="5264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>
                <a:latin typeface="맑은 고딕" panose="020B0503020000020004" pitchFamily="50" charset="-127"/>
              </a:rPr>
              <a:t>월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별 교통량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5435247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/>
                        <a:t>- </a:t>
                      </a:r>
                      <a:r>
                        <a:rPr lang="ko-KR" altLang="en-US" sz="700" b="1" dirty="0" err="1" smtClean="0"/>
                        <a:t>야당과선교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파주로하스요양병원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smtClean="0"/>
                        <a:t>갈현사거리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운정행복센터사거리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가온초교사거리</a:t>
                      </a:r>
                      <a:r>
                        <a:rPr lang="ko-KR" altLang="en-US" sz="700" b="1" dirty="0" smtClean="0"/>
                        <a:t> 순으로 교통량이 많음</a:t>
                      </a:r>
                    </a:p>
                    <a:p>
                      <a:r>
                        <a:rPr lang="en-US" altLang="ko-KR" sz="700" b="1" dirty="0" smtClean="0"/>
                        <a:t>- 2</a:t>
                      </a:r>
                      <a:r>
                        <a:rPr lang="ko-KR" altLang="en-US" sz="700" b="1" dirty="0" smtClean="0"/>
                        <a:t>월</a:t>
                      </a:r>
                      <a:r>
                        <a:rPr lang="en-US" altLang="ko-KR" sz="700" b="1" dirty="0" smtClean="0"/>
                        <a:t>, 9</a:t>
                      </a:r>
                      <a:r>
                        <a:rPr lang="ko-KR" altLang="en-US" sz="700" b="1" dirty="0" smtClean="0"/>
                        <a:t>월 교통량이 불규칙적인 추세를 보임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0881" y="92955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881" y="520220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9341" r="732" b="5509"/>
          <a:stretch/>
        </p:blipFill>
        <p:spPr>
          <a:xfrm>
            <a:off x="776225" y="1234213"/>
            <a:ext cx="5303899" cy="32410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4" y="5506941"/>
            <a:ext cx="5291199" cy="32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125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187024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벧엘교회앞교차로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다율교차로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산내교차로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와동교차로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순으로 많음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매 분기에서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벧엘교회앞교차로가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다른 교차로에 비해 불규칙적인 모습을 보임</a:t>
                      </a:r>
                      <a:endParaRPr lang="en-US" altLang="ko-KR" sz="700" b="1" dirty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580360"/>
            <a:ext cx="5264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>
                <a:latin typeface="맑은 고딕" panose="020B0503020000020004" pitchFamily="50" charset="-127"/>
              </a:rPr>
              <a:t>월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별 보행자수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5435247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야당과선교 </a:t>
                      </a:r>
                      <a:r>
                        <a:rPr lang="en-US" altLang="ko-KR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&gt; </a:t>
                      </a:r>
                      <a:r>
                        <a:rPr lang="ko-KR" altLang="en-US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파주로하스요양병원 </a:t>
                      </a:r>
                      <a:r>
                        <a:rPr lang="en-US" altLang="ko-KR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&gt; </a:t>
                      </a:r>
                      <a:r>
                        <a:rPr lang="ko-KR" altLang="en-US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갈현사거리 </a:t>
                      </a:r>
                      <a:r>
                        <a:rPr lang="en-US" altLang="ko-KR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&gt; </a:t>
                      </a:r>
                      <a:r>
                        <a:rPr lang="ko-KR" altLang="en-US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운정행복센터 사거리</a:t>
                      </a:r>
                      <a:r>
                        <a:rPr lang="en-US" altLang="ko-KR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&gt; </a:t>
                      </a:r>
                      <a:r>
                        <a:rPr lang="ko-KR" altLang="en-US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가온초교사거리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ko-KR" altLang="en-US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월</a:t>
                      </a:r>
                      <a:r>
                        <a:rPr lang="en-US" altLang="ko-KR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, 9</a:t>
                      </a:r>
                      <a:r>
                        <a:rPr lang="ko-KR" altLang="en-US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월</a:t>
                      </a:r>
                      <a:r>
                        <a:rPr lang="en-US" altLang="ko-KR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, 10</a:t>
                      </a:r>
                      <a:r>
                        <a:rPr lang="ko-KR" altLang="en-US" sz="700" kern="0" spc="0" smtClean="0">
                          <a:solidFill>
                            <a:srgbClr val="000000"/>
                          </a:solidFill>
                          <a:effectLst/>
                        </a:rPr>
                        <a:t>월에 불규칙적인 모습을 보임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/>
                        <a:t>- </a:t>
                      </a:r>
                      <a:r>
                        <a:rPr lang="ko-KR" altLang="en-US" sz="700" b="1" dirty="0" err="1" smtClean="0"/>
                        <a:t>야당과선교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파주로하스요양병원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smtClean="0"/>
                        <a:t>갈현사거리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운정행복센터</a:t>
                      </a:r>
                      <a:r>
                        <a:rPr lang="ko-KR" altLang="en-US" sz="700" b="1" dirty="0" smtClean="0"/>
                        <a:t> 사거리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가온초교사거리</a:t>
                      </a:r>
                      <a:endParaRPr lang="ko-KR" altLang="en-US" sz="700" b="1" dirty="0" smtClean="0"/>
                    </a:p>
                    <a:p>
                      <a:r>
                        <a:rPr lang="en-US" altLang="ko-KR" sz="700" b="1" dirty="0" smtClean="0"/>
                        <a:t>- 2</a:t>
                      </a:r>
                      <a:r>
                        <a:rPr lang="ko-KR" altLang="en-US" sz="700" b="1" dirty="0" smtClean="0"/>
                        <a:t>월</a:t>
                      </a:r>
                      <a:r>
                        <a:rPr lang="en-US" altLang="ko-KR" sz="700" b="1" dirty="0" smtClean="0"/>
                        <a:t>, 9</a:t>
                      </a:r>
                      <a:r>
                        <a:rPr lang="ko-KR" altLang="en-US" sz="700" b="1" dirty="0" smtClean="0"/>
                        <a:t>월</a:t>
                      </a:r>
                      <a:r>
                        <a:rPr lang="en-US" altLang="ko-KR" sz="700" b="1" dirty="0" smtClean="0"/>
                        <a:t>, 10</a:t>
                      </a:r>
                      <a:r>
                        <a:rPr lang="ko-KR" altLang="en-US" sz="700" b="1" dirty="0" smtClean="0"/>
                        <a:t>월에 불규칙적인 모습을 보임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0881" y="92955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881" y="520220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t="9341" b="5389"/>
          <a:stretch/>
        </p:blipFill>
        <p:spPr>
          <a:xfrm>
            <a:off x="776225" y="1244433"/>
            <a:ext cx="5303899" cy="3211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4" y="5473347"/>
            <a:ext cx="5291199" cy="32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126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187024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와동교차로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벧엘교회앞교차로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산내교차로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다율교차로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순으로 많음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모든 교차로가 금요일에 가장 많고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일요일에 가장 적음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580360"/>
            <a:ext cx="5264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err="1" smtClean="0">
                <a:latin typeface="맑은 고딕" panose="020B0503020000020004" pitchFamily="50" charset="-127"/>
              </a:rPr>
              <a:t>요일별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 교통량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5435247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야당과선교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파주로하스요양병원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갈현사거리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운정행복센터사거리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가온초교사거리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순으로 많으나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토요일에는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운정행복센터사거리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교통량이 가장 적어짐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모든 교차로가 금요일에 가장 많고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일요일에 가장 적음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0881" y="92955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881" y="520220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5133" r="8779" b="3099"/>
          <a:stretch/>
        </p:blipFill>
        <p:spPr>
          <a:xfrm>
            <a:off x="788925" y="1433994"/>
            <a:ext cx="5291199" cy="28229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5" y="5763996"/>
            <a:ext cx="5281929" cy="26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127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187024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벧엘교회앞교차로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다율교차로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산내교차로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와동교차로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순으로 많음</a:t>
                      </a:r>
                    </a:p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산내교차로와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와동교차로에서는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거의 변화가 없음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580360"/>
            <a:ext cx="5264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err="1" smtClean="0">
                <a:latin typeface="맑은 고딕" panose="020B0503020000020004" pitchFamily="50" charset="-127"/>
              </a:rPr>
              <a:t>요일별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 보행자수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5435247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/>
                        <a:t>- </a:t>
                      </a:r>
                      <a:r>
                        <a:rPr lang="ko-KR" altLang="en-US" sz="700" b="1" dirty="0" err="1" smtClean="0"/>
                        <a:t>야당과선교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파주로하스요양병원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운정행복센터사거리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err="1" smtClean="0"/>
                        <a:t>가온초교사거리</a:t>
                      </a:r>
                      <a:r>
                        <a:rPr lang="ko-KR" altLang="en-US" sz="700" b="1" dirty="0" smtClean="0"/>
                        <a:t> </a:t>
                      </a:r>
                      <a:r>
                        <a:rPr lang="en-US" altLang="ko-KR" sz="700" b="1" dirty="0" smtClean="0"/>
                        <a:t>&gt; </a:t>
                      </a:r>
                      <a:r>
                        <a:rPr lang="ko-KR" altLang="en-US" sz="700" b="1" dirty="0" smtClean="0"/>
                        <a:t>갈현사거리 순으로 많음</a:t>
                      </a:r>
                    </a:p>
                    <a:p>
                      <a:r>
                        <a:rPr lang="en-US" altLang="ko-KR" sz="700" b="1" dirty="0" smtClean="0"/>
                        <a:t>- </a:t>
                      </a:r>
                      <a:r>
                        <a:rPr lang="ko-KR" altLang="en-US" sz="700" b="1" dirty="0" smtClean="0"/>
                        <a:t>갈현사거리는 거의 없으며</a:t>
                      </a:r>
                      <a:r>
                        <a:rPr lang="en-US" altLang="ko-KR" sz="700" b="1" dirty="0" smtClean="0"/>
                        <a:t>, </a:t>
                      </a:r>
                      <a:r>
                        <a:rPr lang="ko-KR" altLang="en-US" sz="700" b="1" dirty="0" smtClean="0"/>
                        <a:t>다른 교차로도 평일에는 거의 변화가 없으나 금요일에 증가 후 주말에 감소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0881" y="92955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881" y="520220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5940" r="8958" b="2772"/>
          <a:stretch/>
        </p:blipFill>
        <p:spPr>
          <a:xfrm>
            <a:off x="776225" y="1428310"/>
            <a:ext cx="5303899" cy="28299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5" y="5719794"/>
            <a:ext cx="5252116" cy="27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128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187024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평일에 높게 나타나는데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출퇴근 때문에 그럴 것이라고 예상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580360"/>
            <a:ext cx="5264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평일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주말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공휴일 구분에 따른 일별 교통량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5435247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/>
                        <a:t>- </a:t>
                      </a:r>
                      <a:r>
                        <a:rPr lang="ko-KR" altLang="en-US" sz="700" b="1" dirty="0" smtClean="0"/>
                        <a:t>평일에 높게 나타나는데</a:t>
                      </a:r>
                      <a:r>
                        <a:rPr lang="en-US" altLang="ko-KR" sz="700" b="1" dirty="0" smtClean="0"/>
                        <a:t>, </a:t>
                      </a:r>
                      <a:r>
                        <a:rPr lang="ko-KR" altLang="en-US" sz="700" b="1" dirty="0" smtClean="0"/>
                        <a:t>출퇴근 때문에 그럴 것이라고 예상</a:t>
                      </a:r>
                    </a:p>
                    <a:p>
                      <a:r>
                        <a:rPr lang="en-US" altLang="ko-KR" sz="700" b="1" dirty="0" smtClean="0"/>
                        <a:t>- </a:t>
                      </a:r>
                      <a:r>
                        <a:rPr lang="ko-KR" altLang="en-US" sz="700" b="1" dirty="0" smtClean="0"/>
                        <a:t>주말에 비해 공휴일 교통량 수가 적게 나타남 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0881" y="92955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881" y="520220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4347" r="8695" b="2558"/>
          <a:stretch/>
        </p:blipFill>
        <p:spPr>
          <a:xfrm>
            <a:off x="777778" y="1419306"/>
            <a:ext cx="5302346" cy="28685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4" y="5790628"/>
            <a:ext cx="5289635" cy="26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129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187024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평일에 높게 나타나는데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출퇴근 때문에 그럴 것이라고 예상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580360"/>
            <a:ext cx="5264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평일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주말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공휴일 구분에 따른 일별 보행자수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5435247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평일에 높게 나타나는데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출퇴근 때문에 그럴 것이라고 예상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0881" y="92955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881" y="520220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t="4357" r="7660" b="2815"/>
          <a:stretch/>
        </p:blipFill>
        <p:spPr>
          <a:xfrm>
            <a:off x="801625" y="1485900"/>
            <a:ext cx="5249133" cy="27964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4" y="5805755"/>
            <a:ext cx="5249134" cy="26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353" y="1251513"/>
            <a:ext cx="3950434" cy="2098979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473340"/>
              </p:ext>
            </p:extLst>
          </p:nvPr>
        </p:nvGraphicFramePr>
        <p:xfrm>
          <a:off x="412171" y="1043825"/>
          <a:ext cx="6028700" cy="3171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8700"/>
              </a:tblGrid>
              <a:tr h="26141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그래프25[요일별전체교통약자수]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340">
                <a:tc>
                  <a:txBody>
                    <a:bodyPr/>
                    <a:lstStyle/>
                    <a:p>
                      <a:pPr algn="ctr" latinLnBrk="1"/>
                      <a:endParaRPr lang="en-US" altLang="ko-KR" sz="7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교통약자의 수도 전체 보행자와 마찬가지로 평일이 주말보다 훨씬 많은 것을 알 수 있다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중 화요일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금요일이 가장 많고 일요일의 보행자 수가 가장 적다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7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보행자와 달리 토요일보다 월요일에 보행자 수가 더 적은 차이점도 보인다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ctr"/>
                      <a:endParaRPr sz="700" b="1" dirty="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03412" y="4367591"/>
            <a:ext cx="1448825" cy="22105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Ⅲ-3-</a:t>
            </a:r>
            <a:r>
              <a:rPr sz="1361" b="1" spc="-50" dirty="0">
                <a:latin typeface="Malgun Gothic"/>
                <a:cs typeface="Malgun Gothic"/>
              </a:rPr>
              <a:t>2.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현장별 </a:t>
            </a:r>
            <a:r>
              <a:rPr sz="1361" b="1" spc="-68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246" y="4927631"/>
            <a:ext cx="2425616" cy="1398075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63931"/>
              </p:ext>
            </p:extLst>
          </p:nvPr>
        </p:nvGraphicFramePr>
        <p:xfrm>
          <a:off x="412171" y="4745645"/>
          <a:ext cx="6065008" cy="2215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2504"/>
                <a:gridCol w="3032504"/>
              </a:tblGrid>
              <a:tr h="1825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857885">
                        <a:lnSpc>
                          <a:spcPct val="100000"/>
                        </a:lnSpc>
                      </a:pPr>
                      <a:r>
                        <a:rPr sz="600" b="1" spc="-35" dirty="0">
                          <a:latin typeface="Malgun Gothic"/>
                          <a:cs typeface="Malgun Gothic"/>
                        </a:rPr>
                        <a:t>그래프26[금촌119안전센터요일별교통약자수]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5567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그래프27[노인복지관요일별교통약자수]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580">
                <a:tc>
                  <a:txBody>
                    <a:bodyPr/>
                    <a:lstStyle/>
                    <a:p>
                      <a:pPr indent="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금촌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119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안전센터의 경우 월요일과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일요일에 시간당 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평균 교통약자 수가 매우 적고 금요일에 가장 많다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-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노인복지관의 경우 일반적으로 주말보다 평일에 교통약자의 수가 많다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63500" indent="-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 중 월요일이 가장 많으며 일요일에 가장 적다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3603" y="4926448"/>
            <a:ext cx="2426183" cy="13802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0320" y="7344068"/>
            <a:ext cx="2426183" cy="1398075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38543"/>
              </p:ext>
            </p:extLst>
          </p:nvPr>
        </p:nvGraphicFramePr>
        <p:xfrm>
          <a:off x="412171" y="7162197"/>
          <a:ext cx="6100163" cy="2218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9217"/>
                <a:gridCol w="3050946"/>
              </a:tblGrid>
              <a:tr h="1825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953769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그래프28[자운학교앞요일별교통약자수]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002665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그래프29[파주병원요일별교통약자수]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0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자운학교는 다른 현장과 달리 주말에 평일보다 교통약자의 수가 많은 경향을 보이며 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 중 토요일에 가장 많고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월요일에는 매우 적은 수를 보인다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노인복지관과 비슷한 추세를 보이지만 월요일에 다른 평일보다 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016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교통약자의 수가 적은 것을 알 수 있다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78955" y="7344068"/>
            <a:ext cx="2425616" cy="13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880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130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187024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출퇴근 시간인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17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18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시에 교통량이 많아짐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580360"/>
            <a:ext cx="5264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시간대별 교통량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5435247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/>
                        <a:t>- </a:t>
                      </a:r>
                      <a:r>
                        <a:rPr lang="ko-KR" altLang="en-US" sz="700" b="1" dirty="0" smtClean="0"/>
                        <a:t>출퇴근 시간인 </a:t>
                      </a:r>
                      <a:r>
                        <a:rPr lang="en-US" altLang="ko-KR" sz="700" b="1" dirty="0" smtClean="0"/>
                        <a:t>8</a:t>
                      </a:r>
                      <a:r>
                        <a:rPr lang="ko-KR" altLang="en-US" sz="700" b="1" dirty="0" smtClean="0"/>
                        <a:t>시</a:t>
                      </a:r>
                      <a:r>
                        <a:rPr lang="en-US" altLang="ko-KR" sz="700" b="1" dirty="0" smtClean="0"/>
                        <a:t>, 17</a:t>
                      </a:r>
                      <a:r>
                        <a:rPr lang="ko-KR" altLang="en-US" sz="700" b="1" dirty="0" smtClean="0"/>
                        <a:t>시</a:t>
                      </a:r>
                      <a:r>
                        <a:rPr lang="en-US" altLang="ko-KR" sz="700" b="1" dirty="0" smtClean="0"/>
                        <a:t>, 18</a:t>
                      </a:r>
                      <a:r>
                        <a:rPr lang="ko-KR" altLang="en-US" sz="700" b="1" dirty="0" smtClean="0"/>
                        <a:t>시에 교통량이 많아짐</a:t>
                      </a:r>
                    </a:p>
                    <a:p>
                      <a:r>
                        <a:rPr lang="en-US" altLang="ko-KR" sz="700" b="1" dirty="0" smtClean="0"/>
                        <a:t>- 10</a:t>
                      </a:r>
                      <a:r>
                        <a:rPr lang="ko-KR" altLang="en-US" sz="700" b="1" dirty="0" smtClean="0"/>
                        <a:t>시 이후 </a:t>
                      </a:r>
                      <a:r>
                        <a:rPr lang="en-US" altLang="ko-KR" sz="700" b="1" dirty="0" smtClean="0"/>
                        <a:t>18</a:t>
                      </a:r>
                      <a:r>
                        <a:rPr lang="ko-KR" altLang="en-US" sz="700" b="1" dirty="0" smtClean="0"/>
                        <a:t>시까지 꾸준히 증가 후 급격히 감소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0881" y="92955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881" y="520220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" t="8345" r="9256" b="6082"/>
          <a:stretch/>
        </p:blipFill>
        <p:spPr>
          <a:xfrm>
            <a:off x="776224" y="1322448"/>
            <a:ext cx="5303899" cy="31053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5" y="5538608"/>
            <a:ext cx="5291198" cy="31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131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187024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출퇴근 시간인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17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18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시에 보행자수가 많아짐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580360"/>
            <a:ext cx="5264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시간대별 보행자수 분석</a:t>
            </a:r>
            <a:endParaRPr lang="ko-KR" altLang="en-US" sz="1600" b="1" dirty="0">
              <a:latin typeface="나눔스퀘어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64666" y="5435247"/>
          <a:ext cx="5328158" cy="38776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3369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0711">
                <a:tc>
                  <a:txBody>
                    <a:bodyPr/>
                    <a:lstStyle/>
                    <a:p>
                      <a:r>
                        <a:rPr lang="en-US" altLang="ko-KR" sz="700" b="1" dirty="0" smtClean="0"/>
                        <a:t>-</a:t>
                      </a:r>
                      <a:r>
                        <a:rPr lang="en-US" altLang="ko-KR" sz="700" b="1" baseline="0" dirty="0" smtClean="0"/>
                        <a:t> </a:t>
                      </a:r>
                      <a:r>
                        <a:rPr lang="ko-KR" altLang="en-US" sz="700" b="1" baseline="0" dirty="0" smtClean="0"/>
                        <a:t>출퇴근 시간인 </a:t>
                      </a:r>
                      <a:r>
                        <a:rPr lang="en-US" altLang="ko-KR" sz="700" b="1" baseline="0" dirty="0" smtClean="0"/>
                        <a:t>8</a:t>
                      </a:r>
                      <a:r>
                        <a:rPr lang="ko-KR" altLang="en-US" sz="700" b="1" baseline="0" dirty="0" smtClean="0"/>
                        <a:t>시</a:t>
                      </a:r>
                      <a:r>
                        <a:rPr lang="en-US" altLang="ko-KR" sz="700" b="1" baseline="0" dirty="0" smtClean="0"/>
                        <a:t>, 17</a:t>
                      </a:r>
                      <a:r>
                        <a:rPr lang="ko-KR" altLang="en-US" sz="700" b="1" baseline="0" dirty="0" smtClean="0"/>
                        <a:t>시</a:t>
                      </a:r>
                      <a:r>
                        <a:rPr lang="en-US" altLang="ko-KR" sz="700" b="1" baseline="0" dirty="0" smtClean="0"/>
                        <a:t>, 18</a:t>
                      </a:r>
                      <a:r>
                        <a:rPr lang="ko-KR" altLang="en-US" sz="700" b="1" baseline="0" dirty="0" smtClean="0"/>
                        <a:t>시에 보행자수가 많아짐</a:t>
                      </a:r>
                    </a:p>
                    <a:p>
                      <a:r>
                        <a:rPr lang="en-US" altLang="ko-KR" sz="700" b="1" baseline="0" dirty="0" smtClean="0"/>
                        <a:t>- </a:t>
                      </a:r>
                      <a:r>
                        <a:rPr lang="ko-KR" altLang="en-US" sz="700" b="1" baseline="0" dirty="0" err="1" smtClean="0"/>
                        <a:t>가온초교사거리에서</a:t>
                      </a:r>
                      <a:r>
                        <a:rPr lang="ko-KR" altLang="en-US" sz="700" b="1" baseline="0" dirty="0" smtClean="0"/>
                        <a:t> </a:t>
                      </a:r>
                      <a:r>
                        <a:rPr lang="en-US" altLang="ko-KR" sz="700" b="1" baseline="0" dirty="0" smtClean="0"/>
                        <a:t>13</a:t>
                      </a:r>
                      <a:r>
                        <a:rPr lang="ko-KR" altLang="en-US" sz="700" b="1" baseline="0" dirty="0" smtClean="0"/>
                        <a:t>시에 보행자수가 증가</a:t>
                      </a:r>
                      <a:r>
                        <a:rPr lang="en-US" altLang="ko-KR" sz="700" b="1" baseline="0" dirty="0" smtClean="0"/>
                        <a:t>, </a:t>
                      </a:r>
                      <a:r>
                        <a:rPr lang="ko-KR" altLang="en-US" sz="700" b="1" baseline="0" dirty="0" smtClean="0"/>
                        <a:t>하교시간 영향으로 추정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0881" y="92955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0881" y="520220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" t="7214" r="9157" b="5658"/>
          <a:stretch/>
        </p:blipFill>
        <p:spPr>
          <a:xfrm>
            <a:off x="776225" y="1244433"/>
            <a:ext cx="5303899" cy="31991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4" y="5460647"/>
            <a:ext cx="5303899" cy="32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132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373994"/>
          <a:ext cx="5328158" cy="725847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624633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12143">
                <a:tc>
                  <a:txBody>
                    <a:bodyPr/>
                    <a:lstStyle/>
                    <a:p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출퇴근을 하지 않는 주말과 공휴일에는 비슷한 양상을 보임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767330"/>
            <a:ext cx="5763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평일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주말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공휴일 구분에 따른 시간대별 교통량 분석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0881" y="111652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9821" r="8051" b="8743"/>
          <a:stretch/>
        </p:blipFill>
        <p:spPr>
          <a:xfrm>
            <a:off x="814325" y="1406492"/>
            <a:ext cx="5205475" cy="616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133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373994"/>
          <a:ext cx="5328158" cy="725847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624633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12143">
                <a:tc>
                  <a:txBody>
                    <a:bodyPr/>
                    <a:lstStyle/>
                    <a:p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출퇴근을 하지 않는 주말과 공휴일에는 비슷한 양상을 보임</a:t>
                      </a:r>
                    </a:p>
                    <a:p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평일과 주말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공휴일의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구분없이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출퇴근 시간에 많음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767330"/>
            <a:ext cx="5763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평일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주말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공휴일 구분에 따른 시간대별 교통량 분석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0881" y="111652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4" y="1447444"/>
            <a:ext cx="5303900" cy="61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134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373994"/>
          <a:ext cx="5328158" cy="725847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624633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12143">
                <a:tc>
                  <a:txBody>
                    <a:bodyPr/>
                    <a:lstStyle/>
                    <a:p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출퇴근을 하지 않는 주말과 공휴일에는 비슷한 양상을 보임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767330"/>
            <a:ext cx="5763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평일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주말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공휴일 구분에 따른 시간대별 보행자수 분석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0881" y="111652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운정</a:t>
            </a:r>
            <a:r>
              <a:rPr lang="en-US" altLang="ko-KR" sz="800" b="1" dirty="0" smtClean="0">
                <a:latin typeface="+mn-ea"/>
              </a:rPr>
              <a:t>3</a:t>
            </a:r>
            <a:r>
              <a:rPr lang="ko-KR" altLang="en-US" sz="800" b="1" dirty="0" smtClean="0">
                <a:latin typeface="+mn-ea"/>
              </a:rPr>
              <a:t>지구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" t="9821" r="8230" b="9222"/>
          <a:stretch/>
        </p:blipFill>
        <p:spPr>
          <a:xfrm>
            <a:off x="895857" y="1412094"/>
            <a:ext cx="5065775" cy="614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1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135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373994"/>
          <a:ext cx="5328158" cy="725847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624633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12143">
                <a:tc>
                  <a:txBody>
                    <a:bodyPr/>
                    <a:lstStyle/>
                    <a:p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출퇴근을 하지 않는 주말과 공휴일에는 비슷한 양상을 보임</a:t>
                      </a:r>
                    </a:p>
                    <a:p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오전에 비해 오후에 보행자수가 많음 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29249" y="767330"/>
            <a:ext cx="5763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평일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주말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공휴일 구분에 따른 시간대별 보행자수 분석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0881" y="1116527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smtClean="0">
                <a:latin typeface="+mn-ea"/>
              </a:rPr>
              <a:t>그 외 교차로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9" y="1399394"/>
            <a:ext cx="5295215" cy="61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149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Ⅳ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나눔스퀘어"/>
                <a:ea typeface="맑은 고딕" panose="020B0503020000020004" pitchFamily="50" charset="-127"/>
              </a:rPr>
              <a:t>파주시 주민등록 인구수 분석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144206"/>
            <a:ext cx="3695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분석 대상 교차로 해당 지역 시각화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136</a:t>
            </a:fld>
            <a:endParaRPr lang="ko-KR" altLang="en-US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764666" y="1615556"/>
          <a:ext cx="5328158" cy="3771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77145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492077" y="5599721"/>
            <a:ext cx="5848350" cy="104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/>
              <a:t>각 교차로와 밀접해있는 지역의 인구수 분석</a:t>
            </a:r>
            <a:endParaRPr lang="en-US" altLang="ko-KR" sz="1100" b="1" dirty="0" smtClean="0"/>
          </a:p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err="1" smtClean="0">
                <a:latin typeface="+mn-ea"/>
              </a:rPr>
              <a:t>교하동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운정</a:t>
            </a:r>
            <a:r>
              <a:rPr lang="en-US" altLang="ko-KR" sz="1100" b="1" dirty="0" smtClean="0">
                <a:latin typeface="+mn-ea"/>
              </a:rPr>
              <a:t>1</a:t>
            </a:r>
            <a:r>
              <a:rPr lang="ko-KR" altLang="en-US" sz="1100" b="1" dirty="0" smtClean="0">
                <a:latin typeface="+mn-ea"/>
              </a:rPr>
              <a:t>동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운정</a:t>
            </a:r>
            <a:r>
              <a:rPr lang="en-US" altLang="ko-KR" sz="1100" b="1" dirty="0" smtClean="0">
                <a:latin typeface="+mn-ea"/>
              </a:rPr>
              <a:t>2</a:t>
            </a:r>
            <a:r>
              <a:rPr lang="ko-KR" altLang="en-US" sz="1100" b="1" dirty="0" smtClean="0">
                <a:latin typeface="+mn-ea"/>
              </a:rPr>
              <a:t>동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운정</a:t>
            </a:r>
            <a:r>
              <a:rPr lang="en-US" altLang="ko-KR" sz="1100" b="1" dirty="0" smtClean="0">
                <a:latin typeface="+mn-ea"/>
              </a:rPr>
              <a:t>3</a:t>
            </a:r>
            <a:r>
              <a:rPr lang="ko-KR" altLang="en-US" sz="1100" b="1" dirty="0" smtClean="0">
                <a:latin typeface="+mn-ea"/>
              </a:rPr>
              <a:t>동이 해당</a:t>
            </a:r>
            <a:endParaRPr lang="en-US" altLang="ko-KR" sz="11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90066" y="1654559"/>
            <a:ext cx="5271791" cy="3719748"/>
            <a:chOff x="200996" y="4179538"/>
            <a:chExt cx="5022446" cy="3266526"/>
          </a:xfrm>
        </p:grpSpPr>
        <p:pic>
          <p:nvPicPr>
            <p:cNvPr id="25" name="그림 24">
              <a:hlinkClick r:id="rId2" action="ppaction://hlinkfile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96" y="4179538"/>
              <a:ext cx="5022446" cy="3266526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2251061" y="5397019"/>
              <a:ext cx="710541" cy="620924"/>
            </a:xfrm>
            <a:prstGeom prst="ellipse">
              <a:avLst/>
            </a:prstGeom>
            <a:solidFill>
              <a:srgbClr val="FFFF6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90" b="1" dirty="0">
                  <a:solidFill>
                    <a:schemeClr val="tx1"/>
                  </a:solidFill>
                  <a:ea typeface="나눔스퀘어" panose="020B0600000101010101"/>
                </a:rPr>
                <a:t>운정</a:t>
              </a:r>
              <a:endParaRPr lang="en-US" altLang="ko-KR" sz="990" b="1" dirty="0">
                <a:solidFill>
                  <a:schemeClr val="tx1"/>
                </a:solidFill>
                <a:ea typeface="나눔스퀘어" panose="020B0600000101010101"/>
              </a:endParaRPr>
            </a:p>
            <a:p>
              <a:pPr algn="ctr"/>
              <a:r>
                <a:rPr lang="en-US" altLang="ko-KR" sz="990" b="1" dirty="0">
                  <a:solidFill>
                    <a:schemeClr val="tx1"/>
                  </a:solidFill>
                  <a:ea typeface="나눔스퀘어" panose="020B0600000101010101"/>
                </a:rPr>
                <a:t>2</a:t>
              </a:r>
              <a:r>
                <a:rPr lang="ko-KR" altLang="en-US" sz="990" b="1" dirty="0">
                  <a:solidFill>
                    <a:schemeClr val="tx1"/>
                  </a:solidFill>
                  <a:ea typeface="나눔스퀘어" panose="020B0600000101010101"/>
                </a:rPr>
                <a:t>동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3011720" y="5332463"/>
              <a:ext cx="1013589" cy="65933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90" b="1" dirty="0">
                  <a:solidFill>
                    <a:schemeClr val="tx1"/>
                  </a:solidFill>
                  <a:ea typeface="나눔스퀘어" panose="020B0600000101010101"/>
                </a:rPr>
                <a:t>운정</a:t>
              </a:r>
              <a:r>
                <a:rPr lang="en-US" altLang="ko-KR" sz="990" b="1" dirty="0">
                  <a:solidFill>
                    <a:schemeClr val="tx1"/>
                  </a:solidFill>
                  <a:ea typeface="나눔스퀘어" panose="020B0600000101010101"/>
                </a:rPr>
                <a:t>1</a:t>
              </a:r>
              <a:r>
                <a:rPr lang="ko-KR" altLang="en-US" sz="990" b="1" dirty="0">
                  <a:solidFill>
                    <a:schemeClr val="tx1"/>
                  </a:solidFill>
                  <a:ea typeface="나눔스퀘어" panose="020B0600000101010101"/>
                </a:rPr>
                <a:t>동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2453208" y="6236481"/>
              <a:ext cx="1016791" cy="65933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90" b="1" dirty="0">
                  <a:solidFill>
                    <a:schemeClr val="tx1"/>
                  </a:solidFill>
                  <a:ea typeface="나눔스퀘어" panose="020B0600000101010101"/>
                </a:rPr>
                <a:t>운정</a:t>
              </a:r>
              <a:r>
                <a:rPr lang="en-US" altLang="ko-KR" sz="990" b="1" dirty="0">
                  <a:solidFill>
                    <a:schemeClr val="tx1"/>
                  </a:solidFill>
                  <a:ea typeface="나눔스퀘어" panose="020B0600000101010101"/>
                </a:rPr>
                <a:t>3</a:t>
              </a:r>
              <a:r>
                <a:rPr lang="ko-KR" altLang="en-US" sz="990" b="1" dirty="0">
                  <a:solidFill>
                    <a:schemeClr val="tx1"/>
                  </a:solidFill>
                  <a:ea typeface="나눔스퀘어" panose="020B0600000101010101"/>
                </a:rPr>
                <a:t>동</a:t>
              </a:r>
            </a:p>
          </p:txBody>
        </p:sp>
        <p:sp>
          <p:nvSpPr>
            <p:cNvPr id="42" name="타원 41"/>
            <p:cNvSpPr/>
            <p:nvPr/>
          </p:nvSpPr>
          <p:spPr>
            <a:xfrm>
              <a:off x="1013368" y="5504516"/>
              <a:ext cx="1013589" cy="6593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90" b="1" dirty="0" err="1">
                  <a:solidFill>
                    <a:schemeClr val="tx1"/>
                  </a:solidFill>
                  <a:ea typeface="나눔스퀘어" panose="020B0600000101010101"/>
                </a:rPr>
                <a:t>교하동</a:t>
              </a:r>
              <a:endParaRPr lang="ko-KR" altLang="en-US" sz="990" b="1" dirty="0">
                <a:solidFill>
                  <a:schemeClr val="tx1"/>
                </a:solidFill>
                <a:ea typeface="나눔스퀘어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8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144206"/>
            <a:ext cx="3140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파주시 주민등록 인구수 분석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137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764666" y="1590462"/>
          <a:ext cx="5328158" cy="725847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624633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1214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파주시 전체 인구수는 매년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매월 꾸준히 증가하고 있음</a:t>
                      </a:r>
                      <a:endParaRPr lang="en-US" altLang="ko-KR" sz="700" b="1" baseline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5940" r="8761" b="2772"/>
          <a:stretch/>
        </p:blipFill>
        <p:spPr>
          <a:xfrm>
            <a:off x="776225" y="1889915"/>
            <a:ext cx="5303899" cy="259853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6139" r="8760" b="3961"/>
          <a:stretch/>
        </p:blipFill>
        <p:spPr>
          <a:xfrm>
            <a:off x="776225" y="4863192"/>
            <a:ext cx="5291198" cy="25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8" y="1144206"/>
            <a:ext cx="5550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교하동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운정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1/2/3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 인구수 분석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(2011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~2021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138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764666" y="1590462"/>
          <a:ext cx="5328158" cy="530563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456580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7398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파주시 전체 인구수는 매년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매월 꾸준히 증가하고 있음</a:t>
                      </a:r>
                      <a:endParaRPr lang="en-US" altLang="ko-KR" sz="700" b="1" baseline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5346" r="7353" b="3169"/>
          <a:stretch/>
        </p:blipFill>
        <p:spPr>
          <a:xfrm>
            <a:off x="775084" y="1912985"/>
            <a:ext cx="5303899" cy="3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8" y="462529"/>
            <a:ext cx="5550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파주시 인구수 예측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139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764666" y="908784"/>
          <a:ext cx="5328158" cy="78415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67480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934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결정계수가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0.974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로 이 모형은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97%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의 설명력을 가짐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P-value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0.05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이하이므로 통계적으로 유의미하다고 판단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6336" r="8068" b="3169"/>
          <a:stretch/>
        </p:blipFill>
        <p:spPr>
          <a:xfrm>
            <a:off x="788925" y="1010108"/>
            <a:ext cx="5270234" cy="271227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438306" y="3804681"/>
            <a:ext cx="3946493" cy="3789919"/>
            <a:chOff x="4086464" y="4183857"/>
            <a:chExt cx="3219419" cy="334189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464" y="4183857"/>
              <a:ext cx="3219419" cy="3341897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5702575" y="4325435"/>
              <a:ext cx="960191" cy="1856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73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549907" y="4792729"/>
              <a:ext cx="1106458" cy="1856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73"/>
            </a:p>
          </p:txBody>
        </p:sp>
      </p:grpSp>
    </p:spTree>
    <p:extLst>
      <p:ext uri="{BB962C8B-B14F-4D97-AF65-F5344CB8AC3E}">
        <p14:creationId xmlns:p14="http://schemas.microsoft.com/office/powerpoint/2010/main" val="31258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967522"/>
            <a:ext cx="5256455" cy="404889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Ⅲ-</a:t>
            </a:r>
            <a:r>
              <a:rPr sz="1361" b="1" spc="-50" dirty="0">
                <a:latin typeface="Malgun Gothic"/>
                <a:cs typeface="Malgun Gothic"/>
              </a:rPr>
              <a:t>4.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23" dirty="0">
                <a:latin typeface="Malgun Gothic"/>
                <a:cs typeface="Malgun Gothic"/>
              </a:rPr>
              <a:t>시사점</a:t>
            </a:r>
            <a:endParaRPr sz="1361">
              <a:latin typeface="Malgun Gothic"/>
              <a:cs typeface="Malgun Gothic"/>
            </a:endParaRPr>
          </a:p>
          <a:p>
            <a:pPr marL="179814" marR="857573" indent="-103739">
              <a:lnSpc>
                <a:spcPct val="144500"/>
              </a:lnSpc>
              <a:spcBef>
                <a:spcPts val="1039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6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2022년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9" dirty="0">
                <a:latin typeface="Malgun Gothic"/>
                <a:cs typeface="Malgun Gothic"/>
              </a:rPr>
              <a:t>5월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~</a:t>
            </a:r>
            <a:r>
              <a:rPr sz="998" b="1" spc="-182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2022년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9" dirty="0">
                <a:latin typeface="Malgun Gothic"/>
                <a:cs typeface="Malgun Gothic"/>
              </a:rPr>
              <a:t>9월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교통약자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전체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수는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6~8월까지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감소하는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추세를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보이다 </a:t>
            </a:r>
            <a:r>
              <a:rPr sz="998" b="1" spc="-77" dirty="0">
                <a:latin typeface="Malgun Gothic"/>
                <a:cs typeface="Malgun Gothic"/>
              </a:rPr>
              <a:t>9월부터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다시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증가하는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양상을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>
              <a:latin typeface="Malgun Gothic"/>
              <a:cs typeface="Malgun Gothic"/>
            </a:endParaRPr>
          </a:p>
          <a:p>
            <a:pPr marL="339456" marR="534254" indent="-208054">
              <a:lnSpc>
                <a:spcPts val="1734"/>
              </a:lnSpc>
              <a:spcBef>
                <a:spcPts val="132"/>
              </a:spcBef>
              <a:buFont typeface="Malgun Gothic"/>
              <a:buChar char="-"/>
              <a:tabLst>
                <a:tab pos="339456" algn="l"/>
                <a:tab pos="340032" algn="l"/>
              </a:tabLst>
            </a:pPr>
            <a:r>
              <a:rPr sz="998" b="1" spc="-45" dirty="0">
                <a:latin typeface="Malgun Gothic"/>
                <a:cs typeface="Malgun Gothic"/>
              </a:rPr>
              <a:t>파주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2022년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5월~9월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날씨를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살펴본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결과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5월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이후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평균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기온이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상승하다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9월경부터 </a:t>
            </a:r>
            <a:r>
              <a:rPr sz="998" b="1" spc="-45" dirty="0">
                <a:latin typeface="Malgun Gothic"/>
                <a:cs typeface="Malgun Gothic"/>
              </a:rPr>
              <a:t>다시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평균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기온이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하락하는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추세를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보이는데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이에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영향을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받은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것으로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추정됨.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50"/>
              </a:spcBef>
              <a:buFont typeface="Malgun Gothic"/>
              <a:buChar char="-"/>
            </a:pPr>
            <a:endParaRPr sz="1135">
              <a:latin typeface="Malgun Gothic"/>
              <a:cs typeface="Malgun Gothic"/>
            </a:endParaRPr>
          </a:p>
          <a:p>
            <a:pPr marL="76075"/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다른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현장과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달리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파주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병원의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경우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6월에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약자수가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급감하지만</a:t>
            </a:r>
            <a:endParaRPr sz="998">
              <a:latin typeface="Malgun Gothic"/>
              <a:cs typeface="Malgun Gothic"/>
            </a:endParaRPr>
          </a:p>
          <a:p>
            <a:pPr marL="284129">
              <a:spcBef>
                <a:spcPts val="522"/>
              </a:spcBef>
            </a:pPr>
            <a:r>
              <a:rPr sz="998" b="1" spc="-45" dirty="0">
                <a:latin typeface="Malgun Gothic"/>
                <a:cs typeface="Malgun Gothic"/>
              </a:rPr>
              <a:t>이후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7,8월간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더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이상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감소추세를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보이지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않고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유지되다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9월경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다시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상승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추세로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전환함.</a:t>
            </a:r>
            <a:endParaRPr sz="998">
              <a:latin typeface="Malgun Gothic"/>
              <a:cs typeface="Malgun Gothic"/>
            </a:endParaRPr>
          </a:p>
          <a:p>
            <a:pPr marL="278365" indent="-162524">
              <a:spcBef>
                <a:spcPts val="535"/>
              </a:spcBef>
              <a:buChar char="-"/>
              <a:tabLst>
                <a:tab pos="278942" algn="l"/>
              </a:tabLst>
            </a:pPr>
            <a:r>
              <a:rPr sz="998" b="1" spc="-77" dirty="0">
                <a:latin typeface="Malgun Gothic"/>
                <a:cs typeface="Malgun Gothic"/>
              </a:rPr>
              <a:t>파주병원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현장에서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관측된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교통약자는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병원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환자일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가능성이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높음.</a:t>
            </a:r>
            <a:endParaRPr sz="998">
              <a:latin typeface="Malgun Gothic"/>
              <a:cs typeface="Malgun Gothic"/>
            </a:endParaRPr>
          </a:p>
          <a:p>
            <a:pPr marL="284129" marR="1035658">
              <a:lnSpc>
                <a:spcPts val="1734"/>
              </a:lnSpc>
              <a:spcBef>
                <a:spcPts val="136"/>
              </a:spcBef>
            </a:pPr>
            <a:r>
              <a:rPr sz="998" b="1" spc="-77" dirty="0">
                <a:latin typeface="Malgun Gothic"/>
                <a:cs typeface="Malgun Gothic"/>
              </a:rPr>
              <a:t>따라서,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병원에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방문해야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하거나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입원환자일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경우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병원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방문이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불가피하기에 </a:t>
            </a:r>
            <a:r>
              <a:rPr sz="998" b="1" spc="-45" dirty="0">
                <a:latin typeface="Malgun Gothic"/>
                <a:cs typeface="Malgun Gothic"/>
              </a:rPr>
              <a:t>일정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인원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이하로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줄어들지는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않는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것으로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추정됨.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9"/>
              </a:spcBef>
            </a:pPr>
            <a:endParaRPr sz="862">
              <a:latin typeface="Malgun Gothic"/>
              <a:cs typeface="Malgun Gothic"/>
            </a:endParaRPr>
          </a:p>
          <a:p>
            <a:pPr marL="284129" marR="4611" indent="-208054">
              <a:lnSpc>
                <a:spcPct val="144500"/>
              </a:lnSpc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시간별로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교통약자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수를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분석한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결과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전체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통계와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비슷하게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출퇴근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시간대와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4" dirty="0">
                <a:latin typeface="Malgun Gothic"/>
                <a:cs typeface="Malgun Gothic"/>
              </a:rPr>
              <a:t>점심시간대에 </a:t>
            </a:r>
            <a:r>
              <a:rPr sz="998" b="1" spc="-45" dirty="0">
                <a:latin typeface="Malgun Gothic"/>
                <a:cs typeface="Malgun Gothic"/>
              </a:rPr>
              <a:t>약자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수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또한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급증하는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추세를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보임.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모든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현장에서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자정부터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새벽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시간대에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가장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적음.</a:t>
            </a:r>
            <a:endParaRPr sz="998">
              <a:latin typeface="Malgun Gothic"/>
              <a:cs typeface="Malgun Gothic"/>
            </a:endParaRPr>
          </a:p>
          <a:p>
            <a:pPr marL="278365" indent="-162524">
              <a:spcBef>
                <a:spcPts val="522"/>
              </a:spcBef>
              <a:buChar char="-"/>
              <a:tabLst>
                <a:tab pos="278942" algn="l"/>
              </a:tabLst>
            </a:pPr>
            <a:r>
              <a:rPr sz="998" b="1" spc="-45" dirty="0">
                <a:latin typeface="Malgun Gothic"/>
                <a:cs typeface="Malgun Gothic"/>
              </a:rPr>
              <a:t>해당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시간대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많아짐에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따라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자연스러운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현상을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32"/>
              </a:spcBef>
              <a:buFont typeface="Malgun Gothic"/>
              <a:buChar char="-"/>
            </a:pPr>
            <a:endParaRPr sz="1225">
              <a:latin typeface="Malgun Gothic"/>
              <a:cs typeface="Malgun Gothic"/>
            </a:endParaRPr>
          </a:p>
          <a:p>
            <a:pPr marL="76075"/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95" dirty="0">
                <a:latin typeface="Malgun Gothic"/>
                <a:cs typeface="Malgun Gothic"/>
              </a:rPr>
              <a:t>금촌119안전센터의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경우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다른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현장과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달리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점심시간대에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교통약자수가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증가하지</a:t>
            </a:r>
            <a:r>
              <a:rPr sz="998" b="1" spc="-100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않음.</a:t>
            </a:r>
            <a:endParaRPr sz="998">
              <a:latin typeface="Malgun Gothic"/>
              <a:cs typeface="Malgun Gothic"/>
            </a:endParaRPr>
          </a:p>
          <a:p>
            <a:pPr marL="284129" marR="324472" indent="-167711">
              <a:lnSpc>
                <a:spcPct val="143800"/>
              </a:lnSpc>
              <a:spcBef>
                <a:spcPts val="9"/>
              </a:spcBef>
              <a:buChar char="-"/>
              <a:tabLst>
                <a:tab pos="278942" algn="l"/>
              </a:tabLst>
            </a:pPr>
            <a:r>
              <a:rPr sz="998" b="1" spc="-45" dirty="0">
                <a:latin typeface="Malgun Gothic"/>
                <a:cs typeface="Malgun Gothic"/>
              </a:rPr>
              <a:t>전체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보행자수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통계에서는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점심시간대에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보행자수가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증가하지만,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약자수는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증가하지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않음. </a:t>
            </a:r>
            <a:r>
              <a:rPr sz="998" b="1" spc="-45" dirty="0">
                <a:latin typeface="Malgun Gothic"/>
                <a:cs typeface="Malgun Gothic"/>
              </a:rPr>
              <a:t>이는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교통약자별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분류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분석에서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해당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지역에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교통약자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분포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확인이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필요함.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938" y="1345576"/>
            <a:ext cx="6059245" cy="4118258"/>
          </a:xfrm>
          <a:custGeom>
            <a:avLst/>
            <a:gdLst/>
            <a:ahLst/>
            <a:cxnLst/>
            <a:rect l="l" t="t" r="r" b="b"/>
            <a:pathLst>
              <a:path w="6676390" h="4537710">
                <a:moveTo>
                  <a:pt x="6676377" y="0"/>
                </a:moveTo>
                <a:lnTo>
                  <a:pt x="6670294" y="0"/>
                </a:lnTo>
                <a:lnTo>
                  <a:pt x="6670294" y="6096"/>
                </a:lnTo>
                <a:lnTo>
                  <a:pt x="6670294" y="4531487"/>
                </a:lnTo>
                <a:lnTo>
                  <a:pt x="6096" y="4531487"/>
                </a:lnTo>
                <a:lnTo>
                  <a:pt x="6096" y="6096"/>
                </a:lnTo>
                <a:lnTo>
                  <a:pt x="6670294" y="6096"/>
                </a:lnTo>
                <a:lnTo>
                  <a:pt x="6670294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4531487"/>
                </a:lnTo>
                <a:lnTo>
                  <a:pt x="0" y="4537583"/>
                </a:lnTo>
                <a:lnTo>
                  <a:pt x="6096" y="4537583"/>
                </a:lnTo>
                <a:lnTo>
                  <a:pt x="6670294" y="4537583"/>
                </a:lnTo>
                <a:lnTo>
                  <a:pt x="6676377" y="4537583"/>
                </a:lnTo>
                <a:lnTo>
                  <a:pt x="6676377" y="4531487"/>
                </a:lnTo>
                <a:lnTo>
                  <a:pt x="6676377" y="6096"/>
                </a:lnTo>
                <a:lnTo>
                  <a:pt x="66763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1142695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149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Ⅴ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나눔스퀘어"/>
                <a:ea typeface="맑은 고딕" panose="020B0503020000020004" pitchFamily="50" charset="-127"/>
              </a:rPr>
              <a:t>교차로 분석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144206"/>
            <a:ext cx="2452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교차로 상관관계 분석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140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590461"/>
          <a:ext cx="5328158" cy="75909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6532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58501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요일 구분과 주말 구분의 상관관계가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0.79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로 강하게 나타남을 알 수 있었음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시각화를 통해 변수 간 선형관계가 있는지 확인해 보았고 눈에 띄는 결과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선형적인 결과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는 볼 수 없었음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" name="Picture 2" descr="https://www.notion.so/image/https%3A%2F%2Fs3-us-west-2.amazonaws.com%2Fsecure.notion-static.com%2F56eea916-9d07-4c01-aa3c-8ece19b76d9d%2FUntitled.png?table=block&amp;id=05dff095-cc4b-4154-9cad-9d5035b70402&amp;spaceId=5d19c6d3-7b2d-4e39-913b-a06cb17daaf9&amp;width=710&amp;userId=c4714b96-cba7-4d8e-98b7-f23be3ad312b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151" y="1556500"/>
            <a:ext cx="3497187" cy="343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www.notion.so/image/https%3A%2F%2Fs3-us-west-2.amazonaws.com%2Fsecure.notion-static.com%2F6b1abe09-0508-42d0-ae92-0f2e227a3a63%2FUntitled.png?table=block&amp;id=f5fa9392-a9cd-4689-a6e0-87607c66f617&amp;spaceId=5d19c6d3-7b2d-4e39-913b-a06cb17daaf9&amp;width=1060&amp;userId=c4714b96-cba7-4d8e-98b7-f23be3ad312b&amp;cache=v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37" y="5109827"/>
            <a:ext cx="2969266" cy="29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3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144206"/>
            <a:ext cx="3493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교차로 </a:t>
            </a:r>
            <a:r>
              <a:rPr lang="en-US" altLang="ko-KR" sz="1600" b="1" dirty="0">
                <a:latin typeface="맑은 고딕" panose="020B0503020000020004" pitchFamily="50" charset="-127"/>
              </a:rPr>
              <a:t>OLS Regression Results 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141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590461"/>
          <a:ext cx="5328158" cy="628353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54073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87619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p -value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이 나타났음을 볼 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실질적으로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p value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이 되는 것은 불가능하므로 통계에 오류가 났다고 판단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형광펜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친 부분을 보면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다중공선성이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나타남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VIF factor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의 모든 요소가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10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이하임을 볼 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변수 별 단위 차이가 커서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다중공선성이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나타났다고 봄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6" y="2099038"/>
            <a:ext cx="5303899" cy="43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144206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latin typeface="맑은 고딕" panose="020B0503020000020004" pitchFamily="50" charset="-127"/>
              </a:rPr>
              <a:t>▣ </a:t>
            </a:r>
            <a:r>
              <a:rPr lang="ko-KR" altLang="en-US" sz="1600" b="1" dirty="0" err="1" smtClean="0">
                <a:latin typeface="맑은 고딕" panose="020B0503020000020004" pitchFamily="50" charset="-127"/>
              </a:rPr>
              <a:t>다중공선성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</a:rPr>
              <a:t>제거와 범주형 변수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처리</a:t>
            </a:r>
            <a:endParaRPr lang="ko-KR" altLang="en-US" sz="1600" b="1" dirty="0">
              <a:latin typeface="맑은 고딕" panose="020B0503020000020004" pitchFamily="50" charset="-127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142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590461"/>
          <a:ext cx="5328158" cy="742653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63909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35577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요일 변수와 주말 변수의 상관관계가 높으므로 요일변수를 제거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범주형 변수인 공휴일 변수도 분석의 편의를 위해 제거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칼럼 별 데이터의 상대적 크기가 다르므로 정규화를 적용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ko-KR" altLang="en-US" sz="700" b="1" baseline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69" y="1606698"/>
            <a:ext cx="3279152" cy="3174049"/>
          </a:xfrm>
          <a:prstGeom prst="rect">
            <a:avLst/>
          </a:prstGeom>
        </p:spPr>
      </p:pic>
      <p:pic>
        <p:nvPicPr>
          <p:cNvPr id="15" name="Picture 2" descr="https://www.notion.so/image/https%3A%2F%2Fs3-us-west-2.amazonaws.com%2Fsecure.notion-static.com%2F6553fe8e-b770-47d1-80b2-c8fb9eefe6fb%2FUntitled.png?table=block&amp;id=b42accc9-23a0-4ea7-b6fb-fe0a475c6d4b&amp;spaceId=5d19c6d3-7b2d-4e39-913b-a06cb17daaf9&amp;width=1280&amp;userId=c4714b96-cba7-4d8e-98b7-f23be3ad312b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13" y="4912686"/>
            <a:ext cx="4038166" cy="30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8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144206"/>
            <a:ext cx="3493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latin typeface="맑은 고딕" panose="020B0503020000020004" pitchFamily="50" charset="-127"/>
              </a:rPr>
              <a:t>▣ 교차로 </a:t>
            </a:r>
            <a:r>
              <a:rPr lang="en-US" altLang="ko-KR" sz="1600" b="1" dirty="0">
                <a:latin typeface="맑은 고딕" panose="020B0503020000020004" pitchFamily="50" charset="-127"/>
              </a:rPr>
              <a:t>OLS Regression Results 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143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1590461"/>
          <a:ext cx="5328158" cy="742653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63909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35577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Cond. No. :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다중공선성이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낮아짐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R-squared(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결정계수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) :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수정된 결정계수가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0.398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로 전체의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39.8%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를 설명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P&gt;|t| (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유의 확률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) :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모든 독립변수의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p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값이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0.05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보다 작으므로 통계적으로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유의미</a:t>
                      </a:r>
                      <a:endParaRPr lang="ko-KR" altLang="en-US" sz="700" b="1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p –value : p -value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1.65e-159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이므로 통계적으로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유의미</a:t>
                      </a:r>
                      <a:endParaRPr lang="ko-KR" altLang="en-US" sz="700" b="1" baseline="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결론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결정계수가 낮기 때문에 모델이 가지는 설명력은 낮지만 회귀계수들이 통계적으로 유의미하기에 주말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평균기온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일강수량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보행자 변수들로 교통량 변화를 추정할 수 있다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" name="Picture 2" descr="https://www.notion.so/image/https%3A%2F%2Fs3-us-west-2.amazonaws.com%2Fsecure.notion-static.com%2F6553fe8e-b770-47d1-80b2-c8fb9eefe6fb%2FUntitled.png?table=block&amp;id=b42accc9-23a0-4ea7-b6fb-fe0a475c6d4b&amp;spaceId=5d19c6d3-7b2d-4e39-913b-a06cb17daaf9&amp;width=1280&amp;userId=c4714b96-cba7-4d8e-98b7-f23be3ad312b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64" y="2802215"/>
            <a:ext cx="5243762" cy="392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1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375852"/>
            <a:ext cx="3961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latin typeface="맑은 고딕" panose="020B0503020000020004" pitchFamily="50" charset="-127"/>
              </a:rPr>
              <a:t>▣ 교차로 다중선형회귀 </a:t>
            </a:r>
            <a:r>
              <a:rPr lang="ko-KR" altLang="en-US" sz="1600" b="1" dirty="0" err="1">
                <a:latin typeface="맑은 고딕" panose="020B0503020000020004" pitchFamily="50" charset="-127"/>
              </a:rPr>
              <a:t>잔차</a:t>
            </a:r>
            <a:r>
              <a:rPr lang="ko-KR" altLang="en-US" sz="1600" b="1" dirty="0">
                <a:latin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히스토그램</a:t>
            </a:r>
            <a:endParaRPr lang="ko-KR" altLang="en-US" sz="1600" b="1" dirty="0">
              <a:latin typeface="맑은 고딕" panose="020B0503020000020004" pitchFamily="50" charset="-127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144</a:t>
            </a:fld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4666" y="792383"/>
          <a:ext cx="5328158" cy="406103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4947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6628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잔차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히스토그램을 사용해 데이터가 특정 방향에 치우쳐 있는지 또는 데이터에 특이치가 있는지 확인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잔차가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근처에 주로 분포하는 긴 종 모양의 형태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잔차가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에 가까운 값이 많다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2" descr="https://www.notion.so/image/https%3A%2F%2Fs3-us-west-2.amazonaws.com%2Fsecure.notion-static.com%2Ff0b30415-eca2-41ad-8347-84ef6b147412%2FUntitled.png?table=block&amp;id=76f2ecbe-36a8-49c0-ae8d-09b7143e492c&amp;spaceId=5d19c6d3-7b2d-4e39-913b-a06cb17daaf9&amp;width=1190&amp;userId=c4714b96-cba7-4d8e-98b7-f23be3ad312b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6" y="1022581"/>
            <a:ext cx="5207561" cy="31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764666" y="5501359"/>
          <a:ext cx="5328158" cy="361724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706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658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실제 교통량 합계와 예측 그래프 합계를 그래프로 나타내본 결과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700" b="1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예측 교통량과 실제 교통량이 일치하는 부분도 있지만 포함하지 못하는 부분도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결정계수가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0.38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로 전체 교통량 합계의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38%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를 설명한다고 보았을 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다른 변수를 추가하거나 다른 분석 방법을 알아보는 것이 좋다고 본다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5" y="6324600"/>
            <a:ext cx="5266932" cy="184281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04421" y="5001248"/>
            <a:ext cx="3068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latin typeface="맑은 고딕" panose="020B0503020000020004" pitchFamily="50" charset="-127"/>
              </a:rPr>
              <a:t>▣ 교차로 다중선형회귀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그래프</a:t>
            </a:r>
            <a:endParaRPr lang="ko-KR" altLang="en-US" sz="16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5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149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Ⅵ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나눔스퀘어"/>
                <a:ea typeface="맑은 고딕" panose="020B0503020000020004" pitchFamily="50" charset="-127"/>
              </a:rPr>
              <a:t>시사점 및 결론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144206"/>
            <a:ext cx="4634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운정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3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지구 교차로의 교통량 및 보행자수 예측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92077" y="1597070"/>
            <a:ext cx="5848350" cy="1507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>
                <a:latin typeface="+mn-ea"/>
              </a:rPr>
              <a:t>원래는 운정</a:t>
            </a:r>
            <a:r>
              <a:rPr lang="en-US" altLang="ko-KR" sz="1100" b="1" dirty="0" smtClean="0">
                <a:latin typeface="+mn-ea"/>
              </a:rPr>
              <a:t>3</a:t>
            </a:r>
            <a:r>
              <a:rPr lang="ko-KR" altLang="en-US" sz="1100" b="1" dirty="0" smtClean="0">
                <a:latin typeface="+mn-ea"/>
              </a:rPr>
              <a:t>지구의 교차로의 교통량과 보행자수를 예측하려고 했으나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운정</a:t>
            </a:r>
            <a:r>
              <a:rPr lang="en-US" altLang="ko-KR" sz="1100" b="1" dirty="0" smtClean="0">
                <a:latin typeface="+mn-ea"/>
              </a:rPr>
              <a:t>3</a:t>
            </a:r>
            <a:r>
              <a:rPr lang="ko-KR" altLang="en-US" sz="1100" b="1" dirty="0" smtClean="0">
                <a:latin typeface="+mn-ea"/>
              </a:rPr>
              <a:t>지구 교차로가 </a:t>
            </a:r>
            <a:r>
              <a:rPr lang="en-US" altLang="ko-KR" sz="1100" b="1" dirty="0" smtClean="0">
                <a:latin typeface="+mn-ea"/>
              </a:rPr>
              <a:t>4</a:t>
            </a:r>
            <a:r>
              <a:rPr lang="ko-KR" altLang="en-US" sz="1100" b="1" dirty="0" smtClean="0">
                <a:latin typeface="+mn-ea"/>
              </a:rPr>
              <a:t>군데 뿐이며 교차로의 특성들이 모두 상이하기 때문에 예측에 어려움이 있었음</a:t>
            </a:r>
            <a:r>
              <a:rPr lang="en-US" altLang="ko-KR" sz="1100" b="1" dirty="0" smtClean="0">
                <a:latin typeface="+mn-ea"/>
              </a:rPr>
              <a:t>.</a:t>
            </a:r>
            <a:endParaRPr lang="en-US" altLang="ko-KR" sz="1100" b="1" dirty="0"/>
          </a:p>
        </p:txBody>
      </p:sp>
      <p:sp>
        <p:nvSpPr>
          <p:cNvPr id="22" name="직사각형 21"/>
          <p:cNvSpPr/>
          <p:nvPr/>
        </p:nvSpPr>
        <p:spPr>
          <a:xfrm>
            <a:off x="329249" y="3570070"/>
            <a:ext cx="42242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운정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3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지구 교차로와 그 외 교차로의 비교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2077" y="4022933"/>
            <a:ext cx="5848350" cy="25304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+mn-ea"/>
              </a:rPr>
              <a:t>» </a:t>
            </a:r>
            <a:r>
              <a:rPr lang="ko-KR" altLang="en-US" sz="1100" b="1" dirty="0" smtClean="0"/>
              <a:t>교통량은 운정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지구 교차로가 그 외 교차로보다 많음</a:t>
            </a:r>
            <a:r>
              <a:rPr lang="en-US" altLang="ko-KR" sz="1100" b="1" dirty="0" smtClean="0"/>
              <a:t>.</a:t>
            </a:r>
          </a:p>
          <a:p>
            <a:r>
              <a:rPr lang="en-US" altLang="ko-KR" sz="1100" b="1" dirty="0" smtClean="0">
                <a:latin typeface="+mn-ea"/>
              </a:rPr>
              <a:t>»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보행자수는 그 외 교차로가 운정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지구 교차로보다 많음</a:t>
            </a:r>
            <a:r>
              <a:rPr lang="en-US" altLang="ko-KR" sz="1100" b="1" dirty="0" smtClean="0"/>
              <a:t>.</a:t>
            </a:r>
          </a:p>
          <a:p>
            <a:r>
              <a:rPr lang="en-US" altLang="ko-KR" sz="1100" b="1" dirty="0" smtClean="0">
                <a:latin typeface="+mn-ea"/>
              </a:rPr>
              <a:t>»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대부분의 교차로에서 교통량과 보행자수의 변화 추이는 비슷하게 나타나지만 </a:t>
            </a:r>
            <a:r>
              <a:rPr lang="ko-KR" altLang="en-US" sz="1100" b="1" dirty="0" err="1" smtClean="0"/>
              <a:t>가온초교사거리와</a:t>
            </a:r>
            <a:r>
              <a:rPr lang="ko-KR" altLang="en-US" sz="1100" b="1" dirty="0" smtClean="0"/>
              <a:t> 같이 학교 앞에 있는 교차로는 </a:t>
            </a:r>
            <a:r>
              <a:rPr lang="ko-KR" altLang="en-US" sz="1100" b="1" dirty="0" err="1" smtClean="0"/>
              <a:t>등하교</a:t>
            </a:r>
            <a:r>
              <a:rPr lang="ko-KR" altLang="en-US" sz="1100" b="1" dirty="0" smtClean="0"/>
              <a:t> 시간의 영향으로 조금 다른 모습을 나타냄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추후 이러한 교차로의 특성을 잘 고려한다면 운정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지구의 교통체증 예방에 도움이 될 것이라고 예상함</a:t>
            </a:r>
            <a:r>
              <a:rPr lang="en-US" altLang="ko-KR" sz="1100" b="1" dirty="0" smtClean="0"/>
              <a:t>.</a:t>
            </a:r>
            <a:endParaRPr lang="ko-KR" altLang="en-US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8236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275" y="1501775"/>
            <a:ext cx="5016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나눔스퀘어"/>
              </a:rPr>
              <a:t>4</a:t>
            </a:r>
            <a:r>
              <a:rPr lang="ko-KR" altLang="en-US" sz="2400" b="1" dirty="0" smtClean="0">
                <a:latin typeface="나눔스퀘어"/>
              </a:rPr>
              <a:t>팀 스마트교차로 분석 결과</a:t>
            </a:r>
            <a:endParaRPr lang="en-US" altLang="ko-KR" b="1" dirty="0" smtClean="0">
              <a:latin typeface="나눔스퀘어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350" y="1320800"/>
            <a:ext cx="5848350" cy="114300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4350" y="2056844"/>
            <a:ext cx="5848350" cy="115411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4350" y="2794000"/>
            <a:ext cx="5848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/>
                <a:ea typeface="맑은 고딕" panose="020B0503020000020004" pitchFamily="50" charset="-127"/>
              </a:rPr>
              <a:t>Ⅰ. </a:t>
            </a:r>
            <a:r>
              <a:rPr lang="ko-KR" altLang="en-US" b="1" dirty="0" smtClean="0">
                <a:latin typeface="나눔스퀘어"/>
                <a:ea typeface="맑은 고딕" panose="020B0503020000020004" pitchFamily="50" charset="-127"/>
              </a:rPr>
              <a:t>분석 배경 및 내용</a:t>
            </a:r>
            <a:endParaRPr lang="en-US" altLang="ko-KR" b="1" dirty="0">
              <a:latin typeface="나눔스퀘어"/>
              <a:ea typeface="맑은 고딕" panose="020B0503020000020004" pitchFamily="50" charset="-127"/>
            </a:endParaRPr>
          </a:p>
          <a:p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분석 배경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4350" y="3717330"/>
            <a:ext cx="5848350" cy="15216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스퀘어"/>
              </a:rPr>
              <a:t>» </a:t>
            </a:r>
            <a:r>
              <a:rPr lang="en-US" altLang="ko-KR" sz="1100" b="1" dirty="0" smtClean="0">
                <a:latin typeface="+mn-ea"/>
              </a:rPr>
              <a:t>28</a:t>
            </a:r>
            <a:r>
              <a:rPr lang="ko-KR" altLang="en-US" sz="1100" b="1" dirty="0" smtClean="0">
                <a:latin typeface="+mn-ea"/>
              </a:rPr>
              <a:t>개 교차로의 교통량 흐름을 분석하여 파주시 전체 교통량 및 보행자 수 파악에 도움을      주고자 함</a:t>
            </a:r>
            <a:endParaRPr lang="en-US" altLang="ko-KR" sz="11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나눔스퀘어"/>
              </a:rPr>
              <a:t>» </a:t>
            </a:r>
            <a:r>
              <a:rPr lang="ko-KR" altLang="en-US" sz="1100" b="1" dirty="0" smtClean="0">
                <a:latin typeface="+mn-ea"/>
              </a:rPr>
              <a:t>이에 </a:t>
            </a:r>
            <a:r>
              <a:rPr lang="ko-KR" altLang="en-US" sz="1100" b="1" dirty="0">
                <a:latin typeface="+mn-ea"/>
              </a:rPr>
              <a:t>수집된 교통 데이터를 활용해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분기별 월별 교통량의 </a:t>
            </a:r>
            <a:r>
              <a:rPr lang="ko-KR" altLang="en-US" sz="1100" b="1" dirty="0">
                <a:latin typeface="+mn-ea"/>
              </a:rPr>
              <a:t>변화 </a:t>
            </a:r>
            <a:r>
              <a:rPr lang="ko-KR" altLang="en-US" sz="1100" b="1" dirty="0" smtClean="0">
                <a:latin typeface="+mn-ea"/>
              </a:rPr>
              <a:t>파악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4350" y="6288747"/>
            <a:ext cx="5848350" cy="2226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나눔스퀘어"/>
              </a:rPr>
              <a:t>» </a:t>
            </a:r>
            <a:r>
              <a:rPr lang="ko-KR" altLang="en-US" sz="1100" b="1" dirty="0" smtClean="0">
                <a:latin typeface="+mn-ea"/>
              </a:rPr>
              <a:t>‘</a:t>
            </a:r>
            <a:r>
              <a:rPr lang="en-US" altLang="ko-KR" sz="1100" b="1" dirty="0">
                <a:latin typeface="+mn-ea"/>
              </a:rPr>
              <a:t>21</a:t>
            </a:r>
            <a:r>
              <a:rPr lang="ko-KR" altLang="en-US" sz="1100" b="1" dirty="0">
                <a:latin typeface="+mn-ea"/>
              </a:rPr>
              <a:t>년 </a:t>
            </a:r>
            <a:r>
              <a:rPr lang="en-US" altLang="ko-KR" sz="1100" b="1" dirty="0">
                <a:latin typeface="+mn-ea"/>
              </a:rPr>
              <a:t>7</a:t>
            </a:r>
            <a:r>
              <a:rPr lang="ko-KR" altLang="en-US" sz="1100" b="1" dirty="0">
                <a:latin typeface="+mn-ea"/>
              </a:rPr>
              <a:t>월</a:t>
            </a:r>
            <a:r>
              <a:rPr lang="en-US" altLang="ko-KR" sz="1100" b="1" dirty="0">
                <a:latin typeface="+mn-ea"/>
              </a:rPr>
              <a:t>~’22</a:t>
            </a:r>
            <a:r>
              <a:rPr lang="ko-KR" altLang="en-US" sz="1100" b="1" dirty="0">
                <a:latin typeface="+mn-ea"/>
              </a:rPr>
              <a:t>년 </a:t>
            </a:r>
            <a:r>
              <a:rPr lang="en-US" altLang="ko-KR" sz="1100" b="1" dirty="0">
                <a:latin typeface="+mn-ea"/>
              </a:rPr>
              <a:t>6</a:t>
            </a:r>
            <a:r>
              <a:rPr lang="ko-KR" altLang="en-US" sz="1100" b="1" dirty="0">
                <a:latin typeface="+mn-ea"/>
              </a:rPr>
              <a:t>월 파주시 </a:t>
            </a:r>
            <a:r>
              <a:rPr lang="ko-KR" altLang="en-US" sz="1100" b="1" dirty="0" err="1" smtClean="0">
                <a:latin typeface="+mn-ea"/>
              </a:rPr>
              <a:t>스마트교차로별</a:t>
            </a:r>
            <a:r>
              <a:rPr lang="ko-KR" altLang="en-US" sz="1100" b="1" dirty="0" smtClean="0">
                <a:latin typeface="+mn-ea"/>
              </a:rPr>
              <a:t> 교통량 및 보행자 흐름 파악</a:t>
            </a:r>
            <a:endParaRPr lang="en-US" altLang="ko-KR" sz="11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나눔스퀘어"/>
              </a:rPr>
              <a:t>» </a:t>
            </a:r>
            <a:r>
              <a:rPr lang="ko-KR" altLang="en-US" sz="1100" b="1" dirty="0" err="1" smtClean="0">
                <a:latin typeface="+mn-ea"/>
              </a:rPr>
              <a:t>금촌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운정 지역 </a:t>
            </a:r>
            <a:r>
              <a:rPr lang="en-US" altLang="ko-KR" sz="1100" b="1" dirty="0">
                <a:latin typeface="+mn-ea"/>
              </a:rPr>
              <a:t>28</a:t>
            </a:r>
            <a:r>
              <a:rPr lang="ko-KR" altLang="en-US" sz="1100" b="1" dirty="0">
                <a:latin typeface="+mn-ea"/>
              </a:rPr>
              <a:t>개 </a:t>
            </a:r>
            <a:r>
              <a:rPr lang="ko-KR" altLang="en-US" sz="1100" b="1" dirty="0" smtClean="0">
                <a:latin typeface="+mn-ea"/>
              </a:rPr>
              <a:t>교차로 </a:t>
            </a:r>
            <a:r>
              <a:rPr lang="ko-KR" altLang="en-US" sz="1100" b="1" dirty="0">
                <a:latin typeface="+mn-ea"/>
              </a:rPr>
              <a:t/>
            </a:r>
            <a:br>
              <a:rPr lang="ko-KR" altLang="en-US" sz="1100" b="1" dirty="0">
                <a:latin typeface="+mn-ea"/>
              </a:rPr>
            </a:br>
            <a:r>
              <a:rPr lang="en-US" altLang="ko-KR" sz="1100" b="1" dirty="0" smtClean="0">
                <a:latin typeface="나눔스퀘어"/>
              </a:rPr>
              <a:t>» </a:t>
            </a:r>
            <a:r>
              <a:rPr lang="ko-KR" altLang="en-US" sz="1100" b="1" dirty="0" err="1" smtClean="0">
                <a:latin typeface="+mn-ea"/>
              </a:rPr>
              <a:t>스마트교차로별</a:t>
            </a:r>
            <a:r>
              <a:rPr lang="ko-KR" altLang="en-US" sz="1100" b="1" dirty="0" smtClean="0">
                <a:latin typeface="+mn-ea"/>
              </a:rPr>
              <a:t> 분기별 월별 시각화 진행</a:t>
            </a:r>
            <a:endParaRPr lang="en-US" altLang="ko-KR" sz="11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설 연휴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(2022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년 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1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월</a:t>
            </a:r>
            <a:r>
              <a:rPr lang="en-US" altLang="ko-KR" sz="1100" b="1" dirty="0">
                <a:latin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29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일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~2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월 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2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일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및 추석 연휴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(2021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년 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9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월 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18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일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~22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일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)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의 교통량과 해당 요일의 평균 교통량 비교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350" y="5736586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분석 내용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2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149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Ⅱ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sz="2000" b="1" dirty="0" err="1" smtClean="0">
                <a:latin typeface="나눔스퀘어"/>
              </a:rPr>
              <a:t>교차로별</a:t>
            </a:r>
            <a:r>
              <a:rPr lang="ko-KR" altLang="en-US" sz="2000" b="1" dirty="0" smtClean="0">
                <a:latin typeface="나눔스퀘어"/>
              </a:rPr>
              <a:t> 교통량 분석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029772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</a:t>
            </a:r>
            <a:r>
              <a:rPr lang="ko-KR" altLang="en-US" sz="1600" b="1" dirty="0" smtClean="0">
                <a:latin typeface="나눔스퀘어"/>
              </a:rPr>
              <a:t>분기별 교통량 분석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3665" y="1368327"/>
            <a:ext cx="5890161" cy="791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나눔스퀘어"/>
              </a:rPr>
              <a:t>» 28</a:t>
            </a:r>
            <a:r>
              <a:rPr lang="ko-KR" altLang="en-US" sz="1000" b="1" dirty="0" smtClean="0">
                <a:latin typeface="나눔스퀘어"/>
              </a:rPr>
              <a:t>개 교차로의 </a:t>
            </a:r>
            <a:r>
              <a:rPr lang="ko-KR" altLang="en-US" sz="1000" b="1" dirty="0" err="1" smtClean="0">
                <a:latin typeface="나눔스퀘어"/>
              </a:rPr>
              <a:t>전분기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전월 대비 교통량 증감률 시각화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교차로마다 교통량의 증감률 변동 폭 차이는 있으나 전체적인 추세는 비슷함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분기별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월별 분석 진행</a:t>
            </a:r>
            <a:endParaRPr lang="en-US" altLang="ko-KR" sz="1000" b="1" dirty="0" smtClean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64666" y="2455782"/>
          <a:ext cx="5328158" cy="30153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5949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2047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증감률 변화는 크지 않은 반면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교통량이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10%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이상 감소하는 경향을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반대로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이상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1" y="5738200"/>
          <a:ext cx="5328158" cy="35053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9719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교통량이 소폭 증가하나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기왓돌지하차도는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소폭 감소하는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교통량이 감소하나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분기에는 교통량이 크게 증가하는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모습일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147</a:t>
            </a:fld>
            <a:endParaRPr lang="ko-KR" altLang="en-US"/>
          </a:p>
        </p:txBody>
      </p:sp>
      <p:pic>
        <p:nvPicPr>
          <p:cNvPr id="14" name="slide2" descr="시트 1">
            <a:extLst>
              <a:ext uri="{FF2B5EF4-FFF2-40B4-BE49-F238E27FC236}">
                <a16:creationId xmlns:lc="http://schemas.openxmlformats.org/drawingml/2006/lockedCanvas" xmlns="" xmlns:a16="http://schemas.microsoft.com/office/drawing/2014/main" id="{736EB917-4B86-46DB-A573-68BE7AAEF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8" y="2460716"/>
            <a:ext cx="5305914" cy="2548596"/>
          </a:xfrm>
          <a:prstGeom prst="rect">
            <a:avLst/>
          </a:prstGeom>
        </p:spPr>
      </p:pic>
      <p:pic>
        <p:nvPicPr>
          <p:cNvPr id="15" name="slide3" descr="시트 2">
            <a:extLst>
              <a:ext uri="{FF2B5EF4-FFF2-40B4-BE49-F238E27FC236}">
                <a16:creationId xmlns:lc="http://schemas.openxmlformats.org/drawingml/2006/lockedCanvas" xmlns="" xmlns:a16="http://schemas.microsoft.com/office/drawing/2014/main" id="{4F9A0F7B-9FD4-4F2F-8C4E-E05487F551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3" y="5764530"/>
            <a:ext cx="5305914" cy="28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증감률 변화는 크지 않은 반면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와석교사거리는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가까이 교통량이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교통량이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감소하는 경향을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교통량이 증가하는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교통량이 감소하나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분기에는 교통량이 크게 증가하는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148</a:t>
            </a:fld>
            <a:endParaRPr lang="ko-KR" altLang="en-US"/>
          </a:p>
        </p:txBody>
      </p:sp>
      <p:pic>
        <p:nvPicPr>
          <p:cNvPr id="13" name="slide4" descr="시트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DA1A9FFC-E842-4D65-A7E5-E88E6E2050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3" y="1172074"/>
            <a:ext cx="5312986" cy="3041785"/>
          </a:xfrm>
          <a:prstGeom prst="rect">
            <a:avLst/>
          </a:prstGeom>
        </p:spPr>
      </p:pic>
      <p:pic>
        <p:nvPicPr>
          <p:cNvPr id="14" name="slide5" descr="시트 4">
            <a:extLst>
              <a:ext uri="{FF2B5EF4-FFF2-40B4-BE49-F238E27FC236}">
                <a16:creationId xmlns:lc="http://schemas.openxmlformats.org/drawingml/2006/lockedCanvas" xmlns="" xmlns:a16="http://schemas.microsoft.com/office/drawing/2014/main" id="{0F596CD3-5CED-419E-8F17-CB79AE05BB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3" y="5280660"/>
            <a:ext cx="5270289" cy="28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증가하는 모습을 보이는 반면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한빛지하차도상부교차로는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감소하는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교통량이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감소하는 경향을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반대로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149</a:t>
            </a:fld>
            <a:endParaRPr lang="ko-KR" altLang="en-US"/>
          </a:p>
        </p:txBody>
      </p:sp>
      <p:pic>
        <p:nvPicPr>
          <p:cNvPr id="13" name="slide6" descr="시트 5">
            <a:extLst>
              <a:ext uri="{FF2B5EF4-FFF2-40B4-BE49-F238E27FC236}">
                <a16:creationId xmlns:lc="http://schemas.openxmlformats.org/drawingml/2006/lockedCanvas" xmlns="" xmlns:a16="http://schemas.microsoft.com/office/drawing/2014/main" id="{C7D1A06A-212A-4C31-B01F-68D899E038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3" y="1172074"/>
            <a:ext cx="5287914" cy="30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8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1090621"/>
            <a:ext cx="2102352" cy="74523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815" b="1" dirty="0">
                <a:latin typeface="Malgun Gothic"/>
                <a:cs typeface="Malgun Gothic"/>
              </a:rPr>
              <a:t>Ⅳ.</a:t>
            </a:r>
            <a:r>
              <a:rPr sz="1815" b="1" spc="-103" dirty="0">
                <a:latin typeface="Malgun Gothic"/>
                <a:cs typeface="Malgun Gothic"/>
              </a:rPr>
              <a:t> </a:t>
            </a:r>
            <a:r>
              <a:rPr sz="1815" b="1" dirty="0">
                <a:latin typeface="Malgun Gothic"/>
                <a:cs typeface="Malgun Gothic"/>
              </a:rPr>
              <a:t>약자</a:t>
            </a:r>
            <a:r>
              <a:rPr sz="1815" b="1" spc="-109" dirty="0">
                <a:latin typeface="Malgun Gothic"/>
                <a:cs typeface="Malgun Gothic"/>
              </a:rPr>
              <a:t> </a:t>
            </a:r>
            <a:r>
              <a:rPr sz="1815" b="1" spc="-32" dirty="0">
                <a:latin typeface="Malgun Gothic"/>
                <a:cs typeface="Malgun Gothic"/>
              </a:rPr>
              <a:t>분류별</a:t>
            </a:r>
            <a:r>
              <a:rPr sz="1815" b="1" spc="-103" dirty="0">
                <a:latin typeface="Malgun Gothic"/>
                <a:cs typeface="Malgun Gothic"/>
              </a:rPr>
              <a:t> </a:t>
            </a:r>
            <a:r>
              <a:rPr sz="1815" b="1" spc="-45" dirty="0">
                <a:latin typeface="Malgun Gothic"/>
                <a:cs typeface="Malgun Gothic"/>
              </a:rPr>
              <a:t>분석</a:t>
            </a:r>
            <a:endParaRPr sz="1815">
              <a:latin typeface="Malgun Gothic"/>
              <a:cs typeface="Malgun Gothic"/>
            </a:endParaRPr>
          </a:p>
          <a:p>
            <a:pPr marL="11527">
              <a:spcBef>
                <a:spcPts val="1833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32" dirty="0">
                <a:latin typeface="Malgun Gothic"/>
                <a:cs typeface="Malgun Gothic"/>
              </a:rPr>
              <a:t>총괄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04" y="1999795"/>
            <a:ext cx="6098433" cy="1498162"/>
          </a:xfrm>
          <a:prstGeom prst="rect">
            <a:avLst/>
          </a:prstGeom>
          <a:ln w="6095">
            <a:solidFill>
              <a:srgbClr val="000000"/>
            </a:solidFill>
          </a:ln>
        </p:spPr>
        <p:txBody>
          <a:bodyPr vert="horz" wrap="square" lIns="0" tIns="37460" rIns="0" bIns="0" rtlCol="0">
            <a:spAutoFit/>
          </a:bodyPr>
          <a:lstStyle/>
          <a:p>
            <a:pPr marL="62243">
              <a:spcBef>
                <a:spcPts val="295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6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2022년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5월~2022년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9" dirty="0">
                <a:latin typeface="Malgun Gothic"/>
                <a:cs typeface="Malgun Gothic"/>
              </a:rPr>
              <a:t>9월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데이터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분석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진행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535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8" dirty="0">
                <a:latin typeface="Malgun Gothic"/>
                <a:cs typeface="Malgun Gothic"/>
              </a:rPr>
              <a:t>월별,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시간별,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요일별로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약자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분류별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행태와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보행시간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행태의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비교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분석</a:t>
            </a:r>
            <a:endParaRPr sz="998">
              <a:latin typeface="Malgun Gothic"/>
              <a:cs typeface="Malgun Gothic"/>
            </a:endParaRPr>
          </a:p>
          <a:p>
            <a:pPr marL="165982" marR="2261503" indent="-103739">
              <a:lnSpc>
                <a:spcPts val="1734"/>
              </a:lnSpc>
              <a:spcBef>
                <a:spcPts val="132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월별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분석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결과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날씨가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덥고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습한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여름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시즌에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대체적으로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1" dirty="0">
                <a:latin typeface="Malgun Gothic"/>
                <a:cs typeface="Malgun Gothic"/>
              </a:rPr>
              <a:t>줄어듦. </a:t>
            </a:r>
            <a:r>
              <a:rPr sz="998" b="1" dirty="0">
                <a:latin typeface="Malgun Gothic"/>
                <a:cs typeface="Malgun Gothic"/>
              </a:rPr>
              <a:t>그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중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목발은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가파른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감소추세를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377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유모차를</a:t>
            </a:r>
            <a:r>
              <a:rPr sz="998" b="1" spc="-100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제외한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다른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두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분류(휠체어,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목발)의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경우에는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출퇴근,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점심시간대에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급증하는</a:t>
            </a:r>
            <a:r>
              <a:rPr sz="998" b="1" spc="-100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경향을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보임.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유모차의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경</a:t>
            </a:r>
            <a:endParaRPr sz="998">
              <a:latin typeface="Malgun Gothic"/>
              <a:cs typeface="Malgun Gothic"/>
            </a:endParaRPr>
          </a:p>
          <a:p>
            <a:pPr marL="165982">
              <a:spcBef>
                <a:spcPts val="535"/>
              </a:spcBef>
            </a:pPr>
            <a:r>
              <a:rPr sz="998" b="1" spc="-64" dirty="0">
                <a:latin typeface="Malgun Gothic"/>
                <a:cs typeface="Malgun Gothic"/>
              </a:rPr>
              <a:t>우에는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퇴근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시간이후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급증하는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모습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관측됨.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522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목발과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휠체어는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평일에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주말보다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많은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경향,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반면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유모차는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주말에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급증하는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경향을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412" y="4142142"/>
            <a:ext cx="1998617" cy="6770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543" b="1" spc="-100" dirty="0">
                <a:latin typeface="Malgun Gothic"/>
                <a:cs typeface="Malgun Gothic"/>
              </a:rPr>
              <a:t>Ⅳ-</a:t>
            </a:r>
            <a:r>
              <a:rPr sz="1543" b="1" dirty="0">
                <a:latin typeface="Malgun Gothic"/>
                <a:cs typeface="Malgun Gothic"/>
              </a:rPr>
              <a:t>1.</a:t>
            </a:r>
            <a:r>
              <a:rPr sz="1543" b="1" spc="-113" dirty="0">
                <a:latin typeface="Malgun Gothic"/>
                <a:cs typeface="Malgun Gothic"/>
              </a:rPr>
              <a:t> </a:t>
            </a:r>
            <a:r>
              <a:rPr sz="1543" b="1" spc="-18" dirty="0">
                <a:latin typeface="Malgun Gothic"/>
                <a:cs typeface="Malgun Gothic"/>
              </a:rPr>
              <a:t>월별</a:t>
            </a:r>
            <a:r>
              <a:rPr sz="1543" b="1" spc="-113" dirty="0">
                <a:latin typeface="Malgun Gothic"/>
                <a:cs typeface="Malgun Gothic"/>
              </a:rPr>
              <a:t> </a:t>
            </a:r>
            <a:r>
              <a:rPr sz="1543" b="1" spc="-23" dirty="0">
                <a:latin typeface="Malgun Gothic"/>
                <a:cs typeface="Malgun Gothic"/>
              </a:rPr>
              <a:t>분석</a:t>
            </a:r>
            <a:endParaRPr sz="1543">
              <a:latin typeface="Malgun Gothic"/>
              <a:cs typeface="Malgun Gothic"/>
            </a:endParaRPr>
          </a:p>
          <a:p>
            <a:pPr marL="11527">
              <a:spcBef>
                <a:spcPts val="1692"/>
              </a:spcBef>
            </a:pPr>
            <a:r>
              <a:rPr sz="1361" b="1" spc="-95" dirty="0">
                <a:latin typeface="Malgun Gothic"/>
                <a:cs typeface="Malgun Gothic"/>
              </a:rPr>
              <a:t>Ⅳ-1-</a:t>
            </a:r>
            <a:r>
              <a:rPr sz="1361" b="1" spc="-50" dirty="0">
                <a:latin typeface="Malgun Gothic"/>
                <a:cs typeface="Malgun Gothic"/>
              </a:rPr>
              <a:t>1.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전체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73" dirty="0">
                <a:latin typeface="Malgun Gothic"/>
                <a:cs typeface="Malgun Gothic"/>
              </a:rPr>
              <a:t>교통약자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54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61387" y="6105028"/>
            <a:ext cx="949747" cy="10877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635" b="1" spc="-41" dirty="0">
                <a:latin typeface="Malgun Gothic"/>
                <a:cs typeface="Malgun Gothic"/>
              </a:rPr>
              <a:t>표5[월별분류별교통약자수]</a:t>
            </a:r>
            <a:endParaRPr sz="635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302" y="6769916"/>
            <a:ext cx="5179225" cy="2024716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27557"/>
              </p:ext>
            </p:extLst>
          </p:nvPr>
        </p:nvGraphicFramePr>
        <p:xfrm>
          <a:off x="412171" y="6592350"/>
          <a:ext cx="6100738" cy="2734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0738"/>
              </a:tblGrid>
              <a:tr h="2406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그래프30[월별분류별교통약자수]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보행자를 분류해 시각화한 결과 대체적으로 여름시즌인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6,7,8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월에 봄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가을 시즌인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9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월보다 모든 분류의 교통약자 수가 적은 경향을 보임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7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중 목발의 경우 다른 교통약자에 비해 여름 시즌 감소 폭이 더 큰 경향을 보임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 당 목발 인원의 수가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월과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월에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R" sz="7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배가량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차이 남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sz="700" b="1" dirty="0">
                        <a:latin typeface="Malgun Gothic"/>
                        <a:cs typeface="Malgun Gothic"/>
                      </a:endParaRPr>
                    </a:p>
                  </a:txBody>
                  <a:tcPr marL="0" marR="0" marT="259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938" y="5047936"/>
            <a:ext cx="6064314" cy="9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804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150</a:t>
            </a:fld>
            <a:endParaRPr lang="ko-KR" altLang="en-US"/>
          </a:p>
        </p:txBody>
      </p:sp>
      <p:pic>
        <p:nvPicPr>
          <p:cNvPr id="13" name="slide7" descr="시트 6">
            <a:extLst>
              <a:ext uri="{FF2B5EF4-FFF2-40B4-BE49-F238E27FC236}">
                <a16:creationId xmlns:lc="http://schemas.openxmlformats.org/drawingml/2006/lockedCanvas" xmlns="" xmlns:a16="http://schemas.microsoft.com/office/drawing/2014/main" id="{0580618C-2D01-40A3-AB4A-068F53B9C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1189853"/>
            <a:ext cx="5328158" cy="2985907"/>
          </a:xfrm>
          <a:prstGeom prst="rect">
            <a:avLst/>
          </a:prstGeom>
        </p:spPr>
      </p:pic>
      <p:pic>
        <p:nvPicPr>
          <p:cNvPr id="14" name="slide8" descr="시트 7">
            <a:extLst>
              <a:ext uri="{FF2B5EF4-FFF2-40B4-BE49-F238E27FC236}">
                <a16:creationId xmlns:lc="http://schemas.openxmlformats.org/drawingml/2006/lockedCanvas" xmlns="" xmlns:a16="http://schemas.microsoft.com/office/drawing/2014/main" id="{5C2AD1A2-66FD-4109-90CA-C3F7A5B7F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5273040"/>
            <a:ext cx="5328158" cy="28567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4421" y="639201"/>
            <a:ext cx="1970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</a:t>
            </a:r>
            <a:r>
              <a:rPr lang="ko-KR" altLang="en-US" sz="1600" b="1" dirty="0">
                <a:latin typeface="나눔스퀘어"/>
              </a:rPr>
              <a:t>월</a:t>
            </a:r>
            <a:r>
              <a:rPr lang="ko-KR" altLang="en-US" sz="1600" b="1" dirty="0" smtClean="0">
                <a:latin typeface="나눔스퀘어"/>
              </a:rPr>
              <a:t>별 교통량 분석</a:t>
            </a:r>
            <a:endParaRPr lang="ko-KR" altLang="en-US" sz="1600" b="1" dirty="0"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56531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151</a:t>
            </a:fld>
            <a:endParaRPr lang="ko-KR" altLang="en-US"/>
          </a:p>
        </p:txBody>
      </p:sp>
      <p:pic>
        <p:nvPicPr>
          <p:cNvPr id="13" name="slide9" descr="시트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F5EAA16A-EB11-4D9A-8150-DE1C9A59D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3" y="1187130"/>
            <a:ext cx="5316726" cy="3003870"/>
          </a:xfrm>
          <a:prstGeom prst="rect">
            <a:avLst/>
          </a:prstGeom>
        </p:spPr>
      </p:pic>
      <p:pic>
        <p:nvPicPr>
          <p:cNvPr id="14" name="slide10" descr="시트 9">
            <a:extLst>
              <a:ext uri="{FF2B5EF4-FFF2-40B4-BE49-F238E27FC236}">
                <a16:creationId xmlns:lc="http://schemas.openxmlformats.org/drawingml/2006/lockedCanvas" xmlns="" xmlns:a16="http://schemas.microsoft.com/office/drawing/2014/main" id="{9A6033B1-9050-45F8-9375-CED88FB8A8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3" y="5288043"/>
            <a:ext cx="5316726" cy="28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시청앞사거리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아동교차로는 교통량 증감률이 매우 작은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152</a:t>
            </a:fld>
            <a:endParaRPr lang="ko-KR" altLang="en-US"/>
          </a:p>
        </p:txBody>
      </p:sp>
      <p:pic>
        <p:nvPicPr>
          <p:cNvPr id="10" name="slide11" descr="시트 10">
            <a:extLst>
              <a:ext uri="{FF2B5EF4-FFF2-40B4-BE49-F238E27FC236}">
                <a16:creationId xmlns:lc="http://schemas.openxmlformats.org/drawingml/2006/lockedCanvas" xmlns="" xmlns:a16="http://schemas.microsoft.com/office/drawing/2014/main" id="{EDBCCD18-5872-4DAA-B10D-A02996F257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1172074"/>
            <a:ext cx="5328158" cy="3011306"/>
          </a:xfrm>
          <a:prstGeom prst="rect">
            <a:avLst/>
          </a:prstGeom>
        </p:spPr>
      </p:pic>
      <p:pic>
        <p:nvPicPr>
          <p:cNvPr id="12" name="slide12" descr="시트 11">
            <a:extLst>
              <a:ext uri="{FF2B5EF4-FFF2-40B4-BE49-F238E27FC236}">
                <a16:creationId xmlns:lc="http://schemas.openxmlformats.org/drawingml/2006/lockedCanvas" xmlns="" xmlns:a16="http://schemas.microsoft.com/office/drawing/2014/main" id="{50A774B9-8431-40D5-BA21-E1E385201B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5280660"/>
            <a:ext cx="5328158" cy="28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153</a:t>
            </a:fld>
            <a:endParaRPr lang="ko-KR" altLang="en-US"/>
          </a:p>
        </p:txBody>
      </p:sp>
      <p:pic>
        <p:nvPicPr>
          <p:cNvPr id="10" name="slide13" descr="시트 12">
            <a:extLst>
              <a:ext uri="{FF2B5EF4-FFF2-40B4-BE49-F238E27FC236}">
                <a16:creationId xmlns:lc="http://schemas.openxmlformats.org/drawingml/2006/lockedCanvas" xmlns="" xmlns:a16="http://schemas.microsoft.com/office/drawing/2014/main" id="{A1A14EE7-5DCC-465E-BEE3-5050AFB57B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4" y="1172074"/>
            <a:ext cx="5302034" cy="3011305"/>
          </a:xfrm>
          <a:prstGeom prst="rect">
            <a:avLst/>
          </a:prstGeom>
        </p:spPr>
      </p:pic>
      <p:pic>
        <p:nvPicPr>
          <p:cNvPr id="12" name="slide14" descr="시트 13">
            <a:extLst>
              <a:ext uri="{FF2B5EF4-FFF2-40B4-BE49-F238E27FC236}">
                <a16:creationId xmlns:lc="http://schemas.openxmlformats.org/drawingml/2006/lockedCanvas" xmlns="" xmlns:a16="http://schemas.microsoft.com/office/drawing/2014/main" id="{153AA5F6-251B-4394-861E-98D6A7122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4" y="5280660"/>
            <a:ext cx="5302034" cy="28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교통량이 감소하는 추세를 보이다가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급격하게 교통량이 증가하는 모습을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154</a:t>
            </a:fld>
            <a:endParaRPr lang="ko-KR" altLang="en-US"/>
          </a:p>
        </p:txBody>
      </p:sp>
      <p:pic>
        <p:nvPicPr>
          <p:cNvPr id="10" name="slide15" descr="시트 14">
            <a:extLst>
              <a:ext uri="{FF2B5EF4-FFF2-40B4-BE49-F238E27FC236}">
                <a16:creationId xmlns:lc="http://schemas.openxmlformats.org/drawingml/2006/lockedCanvas" xmlns="" xmlns:a16="http://schemas.microsoft.com/office/drawing/2014/main" id="{A7C9AA9C-8DB7-45F4-88DB-2F759C13A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1172074"/>
            <a:ext cx="5328158" cy="3018926"/>
          </a:xfrm>
          <a:prstGeom prst="rect">
            <a:avLst/>
          </a:prstGeom>
        </p:spPr>
      </p:pic>
      <p:pic>
        <p:nvPicPr>
          <p:cNvPr id="12" name="slide16" descr="시트 15">
            <a:extLst>
              <a:ext uri="{FF2B5EF4-FFF2-40B4-BE49-F238E27FC236}">
                <a16:creationId xmlns:lc="http://schemas.openxmlformats.org/drawingml/2006/lockedCanvas" xmlns="" xmlns:a16="http://schemas.microsoft.com/office/drawing/2014/main" id="{5273BFFD-3E63-4C8A-9B8F-BCCB4CA061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5280659"/>
            <a:ext cx="5328158" cy="2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7132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altLang="ko-KR" sz="700" b="1" dirty="0" smtClean="0"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21</a:t>
                      </a:r>
                      <a:r>
                        <a:rPr lang="ko-KR" altLang="en-US" sz="700" b="1" dirty="0" smtClean="0"/>
                        <a:t>년도 하반기는 전반적으로 교통량 증감률 </a:t>
                      </a:r>
                      <a:r>
                        <a:rPr lang="ko-KR" altLang="en-US" sz="700" b="1" dirty="0" err="1" smtClean="0"/>
                        <a:t>변화량이</a:t>
                      </a:r>
                      <a:r>
                        <a:rPr lang="ko-KR" altLang="en-US" sz="700" b="1" dirty="0" smtClean="0"/>
                        <a:t> 적은 편임</a:t>
                      </a:r>
                      <a:r>
                        <a:rPr lang="en-US" altLang="ko-KR" sz="700" b="1" dirty="0" smtClean="0"/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700" b="1" dirty="0" err="1" smtClean="0"/>
                        <a:t>와석교사거리</a:t>
                      </a:r>
                      <a:r>
                        <a:rPr lang="ko-KR" altLang="en-US" sz="700" b="1" dirty="0" smtClean="0"/>
                        <a:t> 교차로는 전월 대비 </a:t>
                      </a:r>
                      <a:r>
                        <a:rPr lang="en-US" altLang="ko-KR" sz="700" b="1" dirty="0" smtClean="0"/>
                        <a:t>8</a:t>
                      </a:r>
                      <a:r>
                        <a:rPr lang="ko-KR" altLang="en-US" sz="700" b="1" dirty="0" smtClean="0"/>
                        <a:t>월과 </a:t>
                      </a:r>
                      <a:r>
                        <a:rPr lang="en-US" altLang="ko-KR" sz="700" b="1" dirty="0" smtClean="0"/>
                        <a:t>9</a:t>
                      </a:r>
                      <a:r>
                        <a:rPr lang="ko-KR" altLang="en-US" sz="700" b="1" dirty="0" smtClean="0"/>
                        <a:t>월 교통량 증감률 </a:t>
                      </a:r>
                      <a:r>
                        <a:rPr lang="ko-KR" altLang="en-US" sz="700" b="1" dirty="0" err="1" smtClean="0"/>
                        <a:t>변화량이</a:t>
                      </a:r>
                      <a:r>
                        <a:rPr lang="ko-KR" altLang="en-US" sz="700" b="1" dirty="0" smtClean="0"/>
                        <a:t> 다른 교차로에 비해 월등히 크게 나타남</a:t>
                      </a:r>
                      <a:r>
                        <a:rPr lang="en-US" altLang="ko-KR" sz="700" b="1" dirty="0" smtClean="0"/>
                        <a:t>.</a:t>
                      </a:r>
                      <a:r>
                        <a:rPr lang="ko-KR" altLang="en-US" sz="700" b="1" dirty="0" smtClean="0"/>
                        <a:t> </a:t>
                      </a:r>
                      <a:endParaRPr lang="en-US" altLang="ko-KR" sz="700" b="1" dirty="0" smtClean="0"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22</a:t>
                      </a:r>
                      <a:r>
                        <a:rPr lang="ko-KR" altLang="en-US" sz="700" b="1" dirty="0" smtClean="0"/>
                        <a:t>년 상반기는 전반적으로 </a:t>
                      </a:r>
                      <a:r>
                        <a:rPr lang="en-US" altLang="ko-KR" sz="700" b="1" dirty="0" smtClean="0"/>
                        <a:t>1, 2</a:t>
                      </a:r>
                      <a:r>
                        <a:rPr lang="ko-KR" altLang="en-US" sz="700" b="1" dirty="0" smtClean="0"/>
                        <a:t>월에 감소하고 </a:t>
                      </a:r>
                      <a:r>
                        <a:rPr lang="en-US" altLang="ko-KR" sz="700" b="1" dirty="0" smtClean="0"/>
                        <a:t>3</a:t>
                      </a:r>
                      <a:r>
                        <a:rPr lang="ko-KR" altLang="en-US" sz="700" b="1" dirty="0" smtClean="0"/>
                        <a:t>월에 증가한 후 다시 감소하는 경향을 보이고 있음</a:t>
                      </a:r>
                      <a:r>
                        <a:rPr lang="en-US" altLang="ko-KR" sz="700" b="1" dirty="0" smtClean="0"/>
                        <a:t>.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700" b="1" dirty="0" smtClean="0"/>
                        <a:t>아동사거리 교차로는 전월 대비 </a:t>
                      </a:r>
                      <a:r>
                        <a:rPr lang="en-US" altLang="ko-KR" sz="700" b="1" dirty="0" smtClean="0"/>
                        <a:t>5</a:t>
                      </a:r>
                      <a:r>
                        <a:rPr lang="ko-KR" altLang="en-US" sz="700" b="1" dirty="0" smtClean="0"/>
                        <a:t>월 교통량이 큰 폭으로 감소함</a:t>
                      </a:r>
                      <a:r>
                        <a:rPr lang="en-US" altLang="ko-KR" sz="700" b="1" dirty="0" smtClean="0"/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 </a:t>
                      </a:r>
                      <a:r>
                        <a:rPr lang="ko-KR" altLang="en-US" sz="700" b="1" dirty="0" smtClean="0"/>
                        <a:t> </a:t>
                      </a:r>
                      <a:endParaRPr lang="en-US" altLang="ko-KR" sz="700" b="1" dirty="0" smtClean="0"/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155</a:t>
            </a:fld>
            <a:endParaRPr lang="ko-KR" altLang="en-US"/>
          </a:p>
        </p:txBody>
      </p:sp>
      <p:pic>
        <p:nvPicPr>
          <p:cNvPr id="13" name="slide17" descr="시트 21">
            <a:extLst>
              <a:ext uri="{FF2B5EF4-FFF2-40B4-BE49-F238E27FC236}">
                <a16:creationId xmlns:lc="http://schemas.openxmlformats.org/drawingml/2006/lockedCanvas" xmlns="" xmlns:a16="http://schemas.microsoft.com/office/drawing/2014/main" id="{B89B3501-1930-4669-BE7E-551A3B3D2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2" y="1172074"/>
            <a:ext cx="5328158" cy="30189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04421" y="639201"/>
            <a:ext cx="3244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</a:t>
            </a:r>
            <a:r>
              <a:rPr lang="ko-KR" altLang="en-US" sz="1600" b="1" dirty="0">
                <a:latin typeface="나눔스퀘어"/>
              </a:rPr>
              <a:t>월</a:t>
            </a:r>
            <a:r>
              <a:rPr lang="ko-KR" altLang="en-US" sz="1600" b="1" dirty="0" smtClean="0">
                <a:latin typeface="나눔스퀘어"/>
              </a:rPr>
              <a:t>별 </a:t>
            </a:r>
            <a:r>
              <a:rPr lang="en-US" altLang="ko-KR" sz="1600" b="1" dirty="0" smtClean="0">
                <a:latin typeface="나눔스퀘어"/>
              </a:rPr>
              <a:t>28</a:t>
            </a:r>
            <a:r>
              <a:rPr lang="ko-KR" altLang="en-US" sz="1600" b="1" dirty="0" smtClean="0">
                <a:latin typeface="나눔스퀘어"/>
              </a:rPr>
              <a:t>개 교차로 교통량 비교</a:t>
            </a:r>
            <a:endParaRPr lang="ko-KR" altLang="en-US" sz="1600" b="1" dirty="0"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00234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149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Ⅱ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sz="2000" b="1" dirty="0" err="1" smtClean="0">
                <a:latin typeface="나눔스퀘어"/>
              </a:rPr>
              <a:t>교차로별</a:t>
            </a:r>
            <a:r>
              <a:rPr lang="ko-KR" altLang="en-US" sz="2000" b="1" dirty="0" smtClean="0">
                <a:latin typeface="나눔스퀘어"/>
              </a:rPr>
              <a:t> 보행자 분석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029772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</a:t>
            </a:r>
            <a:r>
              <a:rPr lang="ko-KR" altLang="en-US" sz="1600" b="1" dirty="0" smtClean="0">
                <a:latin typeface="나눔스퀘어"/>
              </a:rPr>
              <a:t>분기별 보행자 분석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3665" y="1368327"/>
            <a:ext cx="5890161" cy="791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나눔스퀘어"/>
              </a:rPr>
              <a:t>» 28</a:t>
            </a:r>
            <a:r>
              <a:rPr lang="ko-KR" altLang="en-US" sz="1000" b="1" dirty="0" smtClean="0">
                <a:latin typeface="나눔스퀘어"/>
              </a:rPr>
              <a:t>개 교차로의 </a:t>
            </a:r>
            <a:r>
              <a:rPr lang="ko-KR" altLang="en-US" sz="1000" b="1" dirty="0" err="1" smtClean="0">
                <a:latin typeface="나눔스퀘어"/>
              </a:rPr>
              <a:t>전분기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전월 대비 보행자 증감률 시각화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교차로마다 보행자의 증감률 변동 폭 차이는 있으나 전체적인 추세는 비슷함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분기별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월별 분석 진행</a:t>
            </a:r>
            <a:endParaRPr lang="en-US" altLang="ko-KR" sz="1000" b="1" dirty="0" smtClean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64666" y="2455782"/>
          <a:ext cx="5328158" cy="30153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5949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2047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소폭 증가 혹은 감소하는 경향을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감소하는 모습을 보이다가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급격하게 증가하는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1" y="5738200"/>
          <a:ext cx="5328158" cy="35053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9719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소폭 증가 혹은 감소하는 경향을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감소하는 모습을 보이다가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급격하게 증가하는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156</a:t>
            </a:fld>
            <a:endParaRPr lang="ko-KR" altLang="en-US"/>
          </a:p>
        </p:txBody>
      </p:sp>
      <p:pic>
        <p:nvPicPr>
          <p:cNvPr id="16" name="slide18" descr="시트 16">
            <a:extLst>
              <a:ext uri="{FF2B5EF4-FFF2-40B4-BE49-F238E27FC236}">
                <a16:creationId xmlns:lc="http://schemas.openxmlformats.org/drawingml/2006/lockedCanvas" xmlns="" xmlns:a16="http://schemas.microsoft.com/office/drawing/2014/main" id="{5AB7893E-E738-442A-B41E-E691F2403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70" y="2480653"/>
            <a:ext cx="5259150" cy="2542490"/>
          </a:xfrm>
          <a:prstGeom prst="rect">
            <a:avLst/>
          </a:prstGeom>
        </p:spPr>
      </p:pic>
      <p:pic>
        <p:nvPicPr>
          <p:cNvPr id="17" name="slide19" descr="시트 17">
            <a:extLst>
              <a:ext uri="{FF2B5EF4-FFF2-40B4-BE49-F238E27FC236}">
                <a16:creationId xmlns:lc="http://schemas.openxmlformats.org/drawingml/2006/lockedCanvas" xmlns="" xmlns:a16="http://schemas.microsoft.com/office/drawing/2014/main" id="{2AF3A338-3344-4F52-91A1-67F219A9A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70" y="5759437"/>
            <a:ext cx="5298564" cy="29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8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소폭 증가 혹은 감소하는 경향을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감소하는 모습을 보이다가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증가하는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소폭 증가 혹은 감소하는 경향을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감소하는 모습을 보이다가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증가하는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157</a:t>
            </a:fld>
            <a:endParaRPr lang="ko-KR" altLang="en-US"/>
          </a:p>
        </p:txBody>
      </p:sp>
      <p:pic>
        <p:nvPicPr>
          <p:cNvPr id="13" name="slide20" descr="시트 18">
            <a:extLst>
              <a:ext uri="{FF2B5EF4-FFF2-40B4-BE49-F238E27FC236}">
                <a16:creationId xmlns:lc="http://schemas.openxmlformats.org/drawingml/2006/lockedCanvas" xmlns="" xmlns:a16="http://schemas.microsoft.com/office/drawing/2014/main" id="{ED76E58B-FDE3-484E-A434-54646F34CD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4" y="1172074"/>
            <a:ext cx="5250092" cy="3003686"/>
          </a:xfrm>
          <a:prstGeom prst="rect">
            <a:avLst/>
          </a:prstGeom>
        </p:spPr>
      </p:pic>
      <p:pic>
        <p:nvPicPr>
          <p:cNvPr id="14" name="slide21" descr="시트 19">
            <a:extLst>
              <a:ext uri="{FF2B5EF4-FFF2-40B4-BE49-F238E27FC236}">
                <a16:creationId xmlns:lc="http://schemas.openxmlformats.org/drawingml/2006/lockedCanvas" xmlns="" xmlns:a16="http://schemas.microsoft.com/office/drawing/2014/main" id="{56A917F6-CC1B-4A66-B309-68CD745914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0" y="5285321"/>
            <a:ext cx="5258616" cy="28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소폭 증가 혹은 감소하는 경향을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분기는 전체적으로 감소하는 모습을 보이다가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증가하는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158</a:t>
            </a:fld>
            <a:endParaRPr lang="ko-KR" altLang="en-US"/>
          </a:p>
        </p:txBody>
      </p:sp>
      <p:pic>
        <p:nvPicPr>
          <p:cNvPr id="10" name="slide22" descr="시트 20">
            <a:extLst>
              <a:ext uri="{FF2B5EF4-FFF2-40B4-BE49-F238E27FC236}">
                <a16:creationId xmlns:lc="http://schemas.openxmlformats.org/drawingml/2006/lockedCanvas" xmlns="" xmlns:a16="http://schemas.microsoft.com/office/drawing/2014/main" id="{9EAEA7DF-91E7-42D9-AD3E-50F4A5B1CE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5" y="1212530"/>
            <a:ext cx="5250030" cy="297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증가하는 경향을 보이다가 다시 감소하며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급격하게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증가하는 경향을 보이다가 다시 감소하며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급격하게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159</a:t>
            </a:fld>
            <a:endParaRPr lang="ko-KR" altLang="en-US"/>
          </a:p>
        </p:txBody>
      </p:sp>
      <p:pic>
        <p:nvPicPr>
          <p:cNvPr id="10" name="slide2" descr="시트 1">
            <a:extLst>
              <a:ext uri="{FF2B5EF4-FFF2-40B4-BE49-F238E27FC236}">
                <a16:creationId xmlns:lc="http://schemas.openxmlformats.org/drawingml/2006/lockedCanvas" xmlns="" xmlns:a16="http://schemas.microsoft.com/office/drawing/2014/main" id="{C588EAE8-E6FF-4ECC-B06C-ACEAC8BB47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6" y="1172074"/>
            <a:ext cx="5262668" cy="3000720"/>
          </a:xfrm>
          <a:prstGeom prst="rect">
            <a:avLst/>
          </a:prstGeom>
        </p:spPr>
      </p:pic>
      <p:pic>
        <p:nvPicPr>
          <p:cNvPr id="12" name="slide3" descr="시트 2">
            <a:extLst>
              <a:ext uri="{FF2B5EF4-FFF2-40B4-BE49-F238E27FC236}">
                <a16:creationId xmlns:lc="http://schemas.openxmlformats.org/drawingml/2006/lockedCanvas" xmlns="" xmlns:a16="http://schemas.microsoft.com/office/drawing/2014/main" id="{8A864D73-2309-4900-8578-A6AC86FA2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6" y="5311139"/>
            <a:ext cx="5262668" cy="282335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04421" y="639201"/>
            <a:ext cx="1970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</a:t>
            </a:r>
            <a:r>
              <a:rPr lang="ko-KR" altLang="en-US" sz="1600" b="1" dirty="0">
                <a:latin typeface="나눔스퀘어"/>
              </a:rPr>
              <a:t>월</a:t>
            </a:r>
            <a:r>
              <a:rPr lang="ko-KR" altLang="en-US" sz="1600" b="1" dirty="0" smtClean="0">
                <a:latin typeface="나눔스퀘어"/>
              </a:rPr>
              <a:t>별 보행자 분석</a:t>
            </a:r>
            <a:endParaRPr lang="ko-KR" altLang="en-US" sz="1600" b="1" dirty="0"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24876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967521"/>
            <a:ext cx="2656755" cy="22105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Ⅳ-1-</a:t>
            </a:r>
            <a:r>
              <a:rPr sz="1361" b="1" spc="-50" dirty="0">
                <a:latin typeface="Malgun Gothic"/>
                <a:cs typeface="Malgun Gothic"/>
              </a:rPr>
              <a:t>2.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현장별</a:t>
            </a:r>
            <a:r>
              <a:rPr sz="1361" b="1" spc="-73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분석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(색상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68" dirty="0">
                <a:latin typeface="Malgun Gothic"/>
                <a:cs typeface="Malgun Gothic"/>
              </a:rPr>
              <a:t>범례동일)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78" y="1510204"/>
            <a:ext cx="3041609" cy="1446483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03355"/>
              </p:ext>
            </p:extLst>
          </p:nvPr>
        </p:nvGraphicFramePr>
        <p:xfrm>
          <a:off x="412171" y="1345576"/>
          <a:ext cx="6074666" cy="2131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5482"/>
                <a:gridCol w="2869184"/>
              </a:tblGrid>
              <a:tr h="179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83375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그래프31[금촌119안전센터분류별월별약자수]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94615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그래프32[노인복지관분류별월별약자수]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70">
                <a:tc>
                  <a:txBody>
                    <a:bodyPr/>
                    <a:lstStyle/>
                    <a:p>
                      <a:pPr indent="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금촌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119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안전센터의 경우 유모차의 경우 수가 가장 적고 월별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변화량이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적음</a:t>
                      </a:r>
                      <a:r>
                        <a:rPr lang="en-US" alt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indent="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휠체어와 목발의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경우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6,7,8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월에 감소하다가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월부터 다시 증가 추세로 전환함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-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노인복지관도 유모차 수가 가장 적고 변화 폭이 적음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en-US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63500" indent="-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목발은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6,7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 감소하다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급증하는</a:t>
                      </a:r>
                      <a:r>
                        <a:rPr lang="en-US" altLang="ko-KR" sz="800" b="1" kern="100" spc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모습을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보임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en-US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63500" indent="-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휠체어는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이와 유사하나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월에 급증함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1623" y="1588887"/>
            <a:ext cx="2485325" cy="12944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929" y="3794681"/>
            <a:ext cx="2729823" cy="1301818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107329"/>
              </p:ext>
            </p:extLst>
          </p:nvPr>
        </p:nvGraphicFramePr>
        <p:xfrm>
          <a:off x="412033" y="3630846"/>
          <a:ext cx="6074804" cy="20700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538"/>
                <a:gridCol w="3038266"/>
              </a:tblGrid>
              <a:tr h="164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938530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그래프33[자운학교앞분류별월별약자수]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86155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그래프34[파주병원분류별월별약자수]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1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자운 학교는 나머지 세 현장과 달리 시간당 목발 인원수가 가장 적음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목발의 경우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월까지 감소추세 보이다 이후 천천히 증가 추세로 전환함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휠체어와 목발도 유사하나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월경부터 약한 증가 추세로 전환함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파주 병원의 경우 유모차가 가장 적고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변화폭 미미함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휠체어의 경우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 급감했다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7,8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월에 비슷한 수준 유지하다 이 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 다시 급증함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목발의 경우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 급감 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월까지 약한 감소추세를 보이다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 소폭 상승함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01891" y="3794655"/>
            <a:ext cx="2729823" cy="12960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3412" y="6170035"/>
            <a:ext cx="1998617" cy="6770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543" b="1" spc="-100" dirty="0">
                <a:latin typeface="Malgun Gothic"/>
                <a:cs typeface="Malgun Gothic"/>
              </a:rPr>
              <a:t>Ⅳ-</a:t>
            </a:r>
            <a:r>
              <a:rPr sz="1543" b="1" dirty="0">
                <a:latin typeface="Malgun Gothic"/>
                <a:cs typeface="Malgun Gothic"/>
              </a:rPr>
              <a:t>2.</a:t>
            </a:r>
            <a:r>
              <a:rPr sz="1543" b="1" spc="-103" dirty="0">
                <a:latin typeface="Malgun Gothic"/>
                <a:cs typeface="Malgun Gothic"/>
              </a:rPr>
              <a:t> </a:t>
            </a:r>
            <a:r>
              <a:rPr sz="1543" b="1" spc="-64" dirty="0">
                <a:latin typeface="Malgun Gothic"/>
                <a:cs typeface="Malgun Gothic"/>
              </a:rPr>
              <a:t>시간별</a:t>
            </a:r>
            <a:r>
              <a:rPr sz="1543" b="1" spc="-68" dirty="0">
                <a:latin typeface="Malgun Gothic"/>
                <a:cs typeface="Malgun Gothic"/>
              </a:rPr>
              <a:t> </a:t>
            </a:r>
            <a:r>
              <a:rPr sz="1543" b="1" spc="-23" dirty="0">
                <a:latin typeface="Malgun Gothic"/>
                <a:cs typeface="Malgun Gothic"/>
              </a:rPr>
              <a:t>분석</a:t>
            </a:r>
            <a:endParaRPr sz="1543">
              <a:latin typeface="Malgun Gothic"/>
              <a:cs typeface="Malgun Gothic"/>
            </a:endParaRPr>
          </a:p>
          <a:p>
            <a:pPr marL="11527">
              <a:spcBef>
                <a:spcPts val="1692"/>
              </a:spcBef>
            </a:pPr>
            <a:r>
              <a:rPr sz="1361" b="1" spc="-95" dirty="0">
                <a:latin typeface="Malgun Gothic"/>
                <a:cs typeface="Malgun Gothic"/>
              </a:rPr>
              <a:t>Ⅳ-2-</a:t>
            </a:r>
            <a:r>
              <a:rPr sz="1361" b="1" spc="-50" dirty="0">
                <a:latin typeface="Malgun Gothic"/>
                <a:cs typeface="Malgun Gothic"/>
              </a:rPr>
              <a:t>1.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전체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73" dirty="0">
                <a:latin typeface="Malgun Gothic"/>
                <a:cs typeface="Malgun Gothic"/>
              </a:rPr>
              <a:t>교통약자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54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9077" y="7162548"/>
            <a:ext cx="5873452" cy="1543909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40469"/>
              </p:ext>
            </p:extLst>
          </p:nvPr>
        </p:nvGraphicFramePr>
        <p:xfrm>
          <a:off x="412171" y="6998989"/>
          <a:ext cx="6065008" cy="2222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5008"/>
              </a:tblGrid>
              <a:tr h="18948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그래프35[시간별분류별교통약자수]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유모차를 제외한 다른 약자들은 전체 보행자와 유사하게 출퇴근 시간대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7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점심시간대에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급증하는 추세를 보임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7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유모차는 나머지 두 분류와 다르게 퇴근시간대인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시경에 급증했다가 감소하는 경향을 보임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sz="700" b="1" dirty="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113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증가하는 경향을 보이다가 다시 감소하며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급격하게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증가하는 경향을 보이다가 다시 감소하며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급격하게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160</a:t>
            </a:fld>
            <a:endParaRPr lang="ko-KR" altLang="en-US"/>
          </a:p>
        </p:txBody>
      </p:sp>
      <p:pic>
        <p:nvPicPr>
          <p:cNvPr id="8" name="slide4" descr="시트 3">
            <a:extLst>
              <a:ext uri="{FF2B5EF4-FFF2-40B4-BE49-F238E27FC236}">
                <a16:creationId xmlns:lc="http://schemas.openxmlformats.org/drawingml/2006/lockedCanvas" xmlns="" xmlns:a16="http://schemas.microsoft.com/office/drawing/2014/main" id="{2429B10C-B184-4B6D-B321-05C0CD8631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9" y="1213817"/>
            <a:ext cx="5265641" cy="2969563"/>
          </a:xfrm>
          <a:prstGeom prst="rect">
            <a:avLst/>
          </a:prstGeom>
        </p:spPr>
      </p:pic>
      <p:pic>
        <p:nvPicPr>
          <p:cNvPr id="9" name="slide5" descr="시트 4">
            <a:extLst>
              <a:ext uri="{FF2B5EF4-FFF2-40B4-BE49-F238E27FC236}">
                <a16:creationId xmlns:lc="http://schemas.openxmlformats.org/drawingml/2006/lockedCanvas" xmlns="" xmlns:a16="http://schemas.microsoft.com/office/drawing/2014/main" id="{DCBE8684-5D32-4E17-B0AD-FECCC5555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9" y="5312122"/>
            <a:ext cx="5265641" cy="28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9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증가하는 경향을 보이다가 다시 감소하며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급격하게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증가하는 경향을 보이다가 다시 감소하며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급격하게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161</a:t>
            </a:fld>
            <a:endParaRPr lang="ko-KR" altLang="en-US"/>
          </a:p>
        </p:txBody>
      </p:sp>
      <p:pic>
        <p:nvPicPr>
          <p:cNvPr id="8" name="slide6" descr="시트 5">
            <a:extLst>
              <a:ext uri="{FF2B5EF4-FFF2-40B4-BE49-F238E27FC236}">
                <a16:creationId xmlns:lc="http://schemas.openxmlformats.org/drawingml/2006/lockedCanvas" xmlns="" xmlns:a16="http://schemas.microsoft.com/office/drawing/2014/main" id="{CE078BE7-9FA8-47F3-87F3-0CC642377A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5" y="1173160"/>
            <a:ext cx="5270289" cy="3025459"/>
          </a:xfrm>
          <a:prstGeom prst="rect">
            <a:avLst/>
          </a:prstGeom>
        </p:spPr>
      </p:pic>
      <p:pic>
        <p:nvPicPr>
          <p:cNvPr id="9" name="slide7" descr="시트 6">
            <a:extLst>
              <a:ext uri="{FF2B5EF4-FFF2-40B4-BE49-F238E27FC236}">
                <a16:creationId xmlns:lc="http://schemas.openxmlformats.org/drawingml/2006/lockedCanvas" xmlns="" xmlns:a16="http://schemas.microsoft.com/office/drawing/2014/main" id="{01E19E3E-A9C5-4193-90EA-A0AF56ED4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5280660"/>
            <a:ext cx="5299223" cy="28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증가하는 경향을 보이다가 다시 감소하며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급격하게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증가하는 경향을 보이다가 다시 감소하며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급격하게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162</a:t>
            </a:fld>
            <a:endParaRPr lang="ko-KR" altLang="en-US"/>
          </a:p>
        </p:txBody>
      </p:sp>
      <p:pic>
        <p:nvPicPr>
          <p:cNvPr id="8" name="slide8" descr="시트 7">
            <a:extLst>
              <a:ext uri="{FF2B5EF4-FFF2-40B4-BE49-F238E27FC236}">
                <a16:creationId xmlns:lc="http://schemas.openxmlformats.org/drawingml/2006/lockedCanvas" xmlns="" xmlns:a16="http://schemas.microsoft.com/office/drawing/2014/main" id="{5463292E-D4A1-400D-A043-66E0BB0B9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5" y="1172074"/>
            <a:ext cx="5269950" cy="3011306"/>
          </a:xfrm>
          <a:prstGeom prst="rect">
            <a:avLst/>
          </a:prstGeom>
        </p:spPr>
      </p:pic>
      <p:pic>
        <p:nvPicPr>
          <p:cNvPr id="9" name="slide9" descr="시트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DE4B43BF-59A1-4D52-8000-F00DDF28A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5" y="5280661"/>
            <a:ext cx="5267877" cy="28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증가하는 경향을 보이다가 다시 감소하며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급격하게 증가하는 모습을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163</a:t>
            </a:fld>
            <a:endParaRPr lang="ko-KR" altLang="en-US"/>
          </a:p>
        </p:txBody>
      </p:sp>
      <p:pic>
        <p:nvPicPr>
          <p:cNvPr id="8" name="slide10" descr="시트 9">
            <a:extLst>
              <a:ext uri="{FF2B5EF4-FFF2-40B4-BE49-F238E27FC236}">
                <a16:creationId xmlns:lc="http://schemas.openxmlformats.org/drawingml/2006/lockedCanvas" xmlns="" xmlns:a16="http://schemas.microsoft.com/office/drawing/2014/main" id="{31B1D5A9-0EC9-4185-81EC-2191725CD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1" y="1203862"/>
            <a:ext cx="5328158" cy="29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671" y="1172074"/>
          <a:ext cx="5328158" cy="381988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altLang="ko-KR" sz="700" b="1" dirty="0" smtClean="0"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700" b="1" dirty="0" smtClean="0"/>
                        <a:t>전반적으로 </a:t>
                      </a:r>
                      <a:r>
                        <a:rPr lang="en-US" altLang="ko-KR" sz="700" b="1" dirty="0" smtClean="0"/>
                        <a:t>21</a:t>
                      </a:r>
                      <a:r>
                        <a:rPr lang="ko-KR" altLang="en-US" sz="700" b="1" dirty="0" smtClean="0"/>
                        <a:t>년 </a:t>
                      </a:r>
                      <a:r>
                        <a:rPr lang="en-US" altLang="ko-KR" sz="700" b="1" dirty="0" smtClean="0"/>
                        <a:t>7, 8, 9</a:t>
                      </a:r>
                      <a:r>
                        <a:rPr lang="ko-KR" altLang="en-US" sz="700" b="1" dirty="0" smtClean="0"/>
                        <a:t>월에 증가하다 </a:t>
                      </a:r>
                      <a:r>
                        <a:rPr lang="en-US" altLang="ko-KR" sz="700" b="1" dirty="0" smtClean="0"/>
                        <a:t>10, 11, 12</a:t>
                      </a:r>
                      <a:r>
                        <a:rPr lang="ko-KR" altLang="en-US" sz="700" b="1" dirty="0" smtClean="0"/>
                        <a:t>월에 감소하는 경향을 보이고 있음</a:t>
                      </a:r>
                      <a:r>
                        <a:rPr lang="en-US" altLang="ko-KR" sz="700" b="1" dirty="0" smtClean="0"/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700" b="1" dirty="0" err="1" smtClean="0"/>
                        <a:t>와석교사거리</a:t>
                      </a:r>
                      <a:r>
                        <a:rPr lang="ko-KR" altLang="en-US" sz="700" b="1" dirty="0" smtClean="0"/>
                        <a:t> 교차로는 </a:t>
                      </a:r>
                      <a:r>
                        <a:rPr lang="en-US" altLang="ko-KR" sz="700" b="1" dirty="0" smtClean="0"/>
                        <a:t>8</a:t>
                      </a:r>
                      <a:r>
                        <a:rPr lang="ko-KR" altLang="en-US" sz="700" b="1" dirty="0" smtClean="0"/>
                        <a:t>월에 큰 폭으로 감소하고 </a:t>
                      </a:r>
                      <a:r>
                        <a:rPr lang="en-US" altLang="ko-KR" sz="700" b="1" dirty="0" smtClean="0"/>
                        <a:t>9</a:t>
                      </a:r>
                      <a:r>
                        <a:rPr lang="ko-KR" altLang="en-US" sz="700" b="1" dirty="0" smtClean="0"/>
                        <a:t>월에 다른 교차로에 비해 월등히 증가하는 모습을 보이고 있음</a:t>
                      </a:r>
                      <a:r>
                        <a:rPr lang="en-US" altLang="ko-KR" sz="700" b="1" dirty="0" smtClean="0"/>
                        <a:t>.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700" b="1" dirty="0" smtClean="0"/>
                        <a:t>전반적으로 </a:t>
                      </a:r>
                      <a:r>
                        <a:rPr lang="en-US" altLang="ko-KR" sz="700" b="1" dirty="0" smtClean="0"/>
                        <a:t>22</a:t>
                      </a:r>
                      <a:r>
                        <a:rPr lang="ko-KR" altLang="en-US" sz="700" b="1" dirty="0" smtClean="0"/>
                        <a:t>년 </a:t>
                      </a:r>
                      <a:r>
                        <a:rPr lang="en-US" altLang="ko-KR" sz="700" b="1" dirty="0" smtClean="0"/>
                        <a:t>1, 2</a:t>
                      </a:r>
                      <a:r>
                        <a:rPr lang="ko-KR" altLang="en-US" sz="700" b="1" dirty="0" smtClean="0"/>
                        <a:t>월에 감소하다 </a:t>
                      </a:r>
                      <a:r>
                        <a:rPr lang="en-US" altLang="ko-KR" sz="700" b="1" dirty="0" smtClean="0"/>
                        <a:t>3</a:t>
                      </a:r>
                      <a:r>
                        <a:rPr lang="ko-KR" altLang="en-US" sz="700" b="1" dirty="0" smtClean="0"/>
                        <a:t>월에 증가하고 다시 감소하는 경향을 보이고 있음</a:t>
                      </a:r>
                      <a:r>
                        <a:rPr lang="en-US" altLang="ko-KR" sz="700" b="1" dirty="0" smtClean="0"/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700" b="1" dirty="0" err="1" smtClean="0"/>
                        <a:t>문산제일고삼거리</a:t>
                      </a:r>
                      <a:r>
                        <a:rPr lang="ko-KR" altLang="en-US" sz="700" b="1" dirty="0" smtClean="0"/>
                        <a:t> 교차로는 </a:t>
                      </a:r>
                      <a:r>
                        <a:rPr lang="en-US" altLang="ko-KR" sz="700" b="1" dirty="0" smtClean="0"/>
                        <a:t>3</a:t>
                      </a:r>
                      <a:r>
                        <a:rPr lang="ko-KR" altLang="en-US" sz="700" b="1" dirty="0" smtClean="0"/>
                        <a:t>월에 가장 큰 증가율을 보이며</a:t>
                      </a:r>
                      <a:r>
                        <a:rPr lang="en-US" altLang="ko-KR" sz="700" b="1" dirty="0" smtClean="0"/>
                        <a:t>, </a:t>
                      </a:r>
                      <a:r>
                        <a:rPr lang="ko-KR" altLang="en-US" sz="700" b="1" dirty="0" smtClean="0"/>
                        <a:t>아동사거리 교차로는 </a:t>
                      </a:r>
                      <a:r>
                        <a:rPr lang="en-US" altLang="ko-KR" sz="700" b="1" dirty="0" smtClean="0"/>
                        <a:t>5</a:t>
                      </a:r>
                      <a:r>
                        <a:rPr lang="ko-KR" altLang="en-US" sz="700" b="1" dirty="0" smtClean="0"/>
                        <a:t>월에 가장 큰 감소율을 보이고 있음</a:t>
                      </a:r>
                      <a:r>
                        <a:rPr lang="en-US" altLang="ko-KR" sz="700" b="1" dirty="0" smtClean="0"/>
                        <a:t>.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ko-KR" sz="700" b="1" dirty="0" smtClean="0"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 smtClean="0"/>
                        <a:t> </a:t>
                      </a:r>
                      <a:r>
                        <a:rPr lang="ko-KR" altLang="en-US" sz="700" b="1" dirty="0" smtClean="0"/>
                        <a:t> </a:t>
                      </a:r>
                      <a:endParaRPr lang="en-US" altLang="ko-KR" sz="700" b="1" dirty="0" smtClean="0"/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164</a:t>
            </a:fld>
            <a:endParaRPr lang="ko-KR" altLang="en-US"/>
          </a:p>
        </p:txBody>
      </p:sp>
      <p:pic>
        <p:nvPicPr>
          <p:cNvPr id="8" name="slide11" descr="시트 10">
            <a:extLst>
              <a:ext uri="{FF2B5EF4-FFF2-40B4-BE49-F238E27FC236}">
                <a16:creationId xmlns:lc="http://schemas.openxmlformats.org/drawingml/2006/lockedCanvas" xmlns="" xmlns:a16="http://schemas.microsoft.com/office/drawing/2014/main" id="{26A8A630-2D5F-413C-92E8-5EC5A96CB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2" y="1192654"/>
            <a:ext cx="5328158" cy="299834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421" y="639201"/>
            <a:ext cx="3172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</a:t>
            </a:r>
            <a:r>
              <a:rPr lang="ko-KR" altLang="en-US" sz="1600" b="1" dirty="0">
                <a:latin typeface="나눔스퀘어"/>
              </a:rPr>
              <a:t>월</a:t>
            </a:r>
            <a:r>
              <a:rPr lang="ko-KR" altLang="en-US" sz="1600" b="1" dirty="0" smtClean="0">
                <a:latin typeface="나눔스퀘어"/>
              </a:rPr>
              <a:t>별 </a:t>
            </a:r>
            <a:r>
              <a:rPr lang="en-US" altLang="ko-KR" sz="1600" b="1" dirty="0" smtClean="0">
                <a:latin typeface="나눔스퀘어"/>
              </a:rPr>
              <a:t>28</a:t>
            </a:r>
            <a:r>
              <a:rPr lang="ko-KR" altLang="en-US" sz="1600" b="1" dirty="0" smtClean="0">
                <a:latin typeface="나눔스퀘어"/>
              </a:rPr>
              <a:t>개 교차로 보행자 비교</a:t>
            </a:r>
            <a:endParaRPr lang="ko-KR" altLang="en-US" sz="1600" b="1" dirty="0"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6153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329921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  </a:t>
            </a:r>
            <a:r>
              <a:rPr lang="en-US" altLang="ko-KR" sz="2000" b="1" dirty="0">
                <a:latin typeface="맑은 고딕" panose="020B0503020000020004" pitchFamily="50" charset="-127"/>
              </a:rPr>
              <a:t>Ⅳ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sz="2000" b="1" dirty="0" err="1">
                <a:latin typeface="나눔스퀘어"/>
              </a:rPr>
              <a:t>교차로별</a:t>
            </a:r>
            <a:r>
              <a:rPr lang="ko-KR" altLang="en-US" sz="2000" b="1" dirty="0">
                <a:latin typeface="나눔스퀘어"/>
              </a:rPr>
              <a:t> 설 및 추석 연휴 교통량 비교</a:t>
            </a: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762606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744763"/>
            <a:ext cx="3970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ko-KR" altLang="en-US" sz="1600" b="1" dirty="0">
                <a:latin typeface="나눔스퀘어"/>
              </a:rPr>
              <a:t>설 연휴 </a:t>
            </a:r>
            <a:r>
              <a:rPr lang="en-US" altLang="ko-KR" sz="1600" b="1" dirty="0">
                <a:latin typeface="나눔스퀘어"/>
              </a:rPr>
              <a:t>(2022</a:t>
            </a:r>
            <a:r>
              <a:rPr lang="ko-KR" altLang="en-US" sz="1600" b="1" dirty="0">
                <a:latin typeface="나눔스퀘어"/>
              </a:rPr>
              <a:t>년 </a:t>
            </a:r>
            <a:r>
              <a:rPr lang="en-US" altLang="ko-KR" sz="1600" b="1" dirty="0">
                <a:latin typeface="나눔스퀘어"/>
              </a:rPr>
              <a:t>1</a:t>
            </a:r>
            <a:r>
              <a:rPr lang="ko-KR" altLang="en-US" sz="1600" b="1" dirty="0">
                <a:latin typeface="나눔스퀘어"/>
              </a:rPr>
              <a:t>월 </a:t>
            </a:r>
            <a:r>
              <a:rPr lang="en-US" altLang="ko-KR" sz="1600" b="1" dirty="0">
                <a:latin typeface="나눔스퀘어"/>
              </a:rPr>
              <a:t>29</a:t>
            </a:r>
            <a:r>
              <a:rPr lang="ko-KR" altLang="en-US" sz="1600" b="1" dirty="0">
                <a:latin typeface="나눔스퀘어"/>
              </a:rPr>
              <a:t>일 </a:t>
            </a:r>
            <a:r>
              <a:rPr lang="en-US" altLang="ko-KR" sz="1600" b="1" dirty="0">
                <a:latin typeface="나눔스퀘어"/>
              </a:rPr>
              <a:t>~ 2</a:t>
            </a:r>
            <a:r>
              <a:rPr lang="ko-KR" altLang="en-US" sz="1600" b="1" dirty="0">
                <a:latin typeface="나눔스퀘어"/>
              </a:rPr>
              <a:t>월 </a:t>
            </a:r>
            <a:r>
              <a:rPr lang="en-US" altLang="ko-KR" sz="1600" b="1" dirty="0">
                <a:latin typeface="나눔스퀘어"/>
              </a:rPr>
              <a:t>2</a:t>
            </a:r>
            <a:r>
              <a:rPr lang="ko-KR" altLang="en-US" sz="1600" b="1" dirty="0">
                <a:latin typeface="나눔스퀘어"/>
              </a:rPr>
              <a:t>일</a:t>
            </a:r>
            <a:r>
              <a:rPr lang="en-US" altLang="ko-KR" sz="1600" b="1" dirty="0">
                <a:latin typeface="나눔스퀘어"/>
              </a:rPr>
              <a:t>)</a:t>
            </a:r>
            <a:r>
              <a:rPr lang="ko-KR" altLang="en-US" sz="1600" b="1" dirty="0">
                <a:latin typeface="나눔스퀘어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83665" y="1083318"/>
            <a:ext cx="5890161" cy="981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설 연휴 </a:t>
            </a:r>
            <a:r>
              <a:rPr lang="en-US" altLang="ko-KR" sz="1000" b="1" dirty="0" smtClean="0">
                <a:latin typeface="나눔스퀘어"/>
              </a:rPr>
              <a:t>(2022</a:t>
            </a:r>
            <a:r>
              <a:rPr lang="ko-KR" altLang="en-US" sz="1000" b="1" dirty="0" smtClean="0">
                <a:latin typeface="나눔스퀘어"/>
              </a:rPr>
              <a:t>년 </a:t>
            </a:r>
            <a:r>
              <a:rPr lang="en-US" altLang="ko-KR" sz="1000" b="1" dirty="0" smtClean="0">
                <a:latin typeface="나눔스퀘어"/>
              </a:rPr>
              <a:t>1</a:t>
            </a:r>
            <a:r>
              <a:rPr lang="ko-KR" altLang="en-US" sz="1000" b="1" dirty="0" smtClean="0">
                <a:latin typeface="나눔스퀘어"/>
              </a:rPr>
              <a:t>월 </a:t>
            </a:r>
            <a:r>
              <a:rPr lang="en-US" altLang="ko-KR" sz="1000" b="1" dirty="0" smtClean="0">
                <a:latin typeface="나눔스퀘어"/>
              </a:rPr>
              <a:t>29</a:t>
            </a:r>
            <a:r>
              <a:rPr lang="ko-KR" altLang="en-US" sz="1000" b="1" dirty="0" smtClean="0">
                <a:latin typeface="나눔스퀘어"/>
              </a:rPr>
              <a:t>일 </a:t>
            </a:r>
            <a:r>
              <a:rPr lang="en-US" altLang="ko-KR" sz="1000" b="1" dirty="0" smtClean="0">
                <a:latin typeface="나눔스퀘어"/>
              </a:rPr>
              <a:t>~ 2</a:t>
            </a:r>
            <a:r>
              <a:rPr lang="ko-KR" altLang="en-US" sz="1000" b="1" dirty="0" smtClean="0">
                <a:latin typeface="나눔스퀘어"/>
              </a:rPr>
              <a:t>월 </a:t>
            </a:r>
            <a:r>
              <a:rPr lang="en-US" altLang="ko-KR" sz="1000" b="1" dirty="0" smtClean="0">
                <a:latin typeface="나눔스퀘어"/>
              </a:rPr>
              <a:t>2</a:t>
            </a:r>
            <a:r>
              <a:rPr lang="ko-KR" altLang="en-US" sz="1000" b="1" dirty="0" smtClean="0">
                <a:latin typeface="나눔스퀘어"/>
              </a:rPr>
              <a:t>일</a:t>
            </a:r>
            <a:r>
              <a:rPr lang="en-US" altLang="ko-KR" sz="1000" b="1" dirty="0" smtClean="0">
                <a:latin typeface="나눔스퀘어"/>
              </a:rPr>
              <a:t>) </a:t>
            </a:r>
            <a:r>
              <a:rPr lang="ko-KR" altLang="en-US" sz="1000" b="1" dirty="0" smtClean="0">
                <a:latin typeface="나눔스퀘어"/>
              </a:rPr>
              <a:t>및 추석 연휴 </a:t>
            </a:r>
            <a:r>
              <a:rPr lang="en-US" altLang="ko-KR" sz="1000" b="1" dirty="0" smtClean="0">
                <a:latin typeface="나눔스퀘어"/>
              </a:rPr>
              <a:t>(2021</a:t>
            </a:r>
            <a:r>
              <a:rPr lang="ko-KR" altLang="en-US" sz="1000" b="1" dirty="0" smtClean="0">
                <a:latin typeface="나눔스퀘어"/>
              </a:rPr>
              <a:t>년 </a:t>
            </a:r>
            <a:r>
              <a:rPr lang="en-US" altLang="ko-KR" sz="1000" b="1" dirty="0" smtClean="0">
                <a:latin typeface="나눔스퀘어"/>
              </a:rPr>
              <a:t>9</a:t>
            </a:r>
            <a:r>
              <a:rPr lang="ko-KR" altLang="en-US" sz="1000" b="1" dirty="0" smtClean="0">
                <a:latin typeface="나눔스퀘어"/>
              </a:rPr>
              <a:t>월 </a:t>
            </a:r>
            <a:r>
              <a:rPr lang="en-US" altLang="ko-KR" sz="1000" b="1" dirty="0" smtClean="0">
                <a:latin typeface="나눔스퀘어"/>
              </a:rPr>
              <a:t>18</a:t>
            </a:r>
            <a:r>
              <a:rPr lang="ko-KR" altLang="en-US" sz="1000" b="1" dirty="0" smtClean="0">
                <a:latin typeface="나눔스퀘어"/>
              </a:rPr>
              <a:t>일 </a:t>
            </a:r>
            <a:r>
              <a:rPr lang="en-US" altLang="ko-KR" sz="1000" b="1" dirty="0" smtClean="0">
                <a:latin typeface="나눔스퀘어"/>
              </a:rPr>
              <a:t>~ 22</a:t>
            </a:r>
            <a:r>
              <a:rPr lang="ko-KR" altLang="en-US" sz="1000" b="1" dirty="0" smtClean="0">
                <a:latin typeface="나눔스퀘어"/>
              </a:rPr>
              <a:t>일</a:t>
            </a:r>
            <a:r>
              <a:rPr lang="en-US" altLang="ko-KR" sz="1000" b="1" dirty="0" smtClean="0">
                <a:latin typeface="나눔스퀘어"/>
              </a:rPr>
              <a:t>)</a:t>
            </a:r>
            <a:r>
              <a:rPr lang="ko-KR" altLang="en-US" sz="1000" b="1" dirty="0" smtClean="0">
                <a:latin typeface="나눔스퀘어"/>
              </a:rPr>
              <a:t>의 교통량 분석</a:t>
            </a:r>
            <a:endParaRPr lang="ko-KR" altLang="en-US" sz="900" b="1" dirty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  <a:ea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나눔스퀘어"/>
              </a:rPr>
              <a:t>평균적인 주말 교통량과 설 연휴 및 추석 연휴가 시작되기 전 주말의 교통량 비교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연휴 시작인 월요일부터 수요일까지의 교통량과 해당 요일의 평균적인 교통량 비교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연휴 당일까지 교통량이 감소하는 추세를 보이고 다음날 교통량이 다시 증가하는 경향을 보임</a:t>
            </a:r>
            <a:endParaRPr lang="en-US" altLang="ko-KR" sz="1000" b="1" dirty="0" smtClean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5" y="2717503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249659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가온지하차도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5125" y="2497301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가온초교사거리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1" y="6033646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 dirty="0" smtClean="0">
                        <a:latin typeface="나눔스퀘어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78132" y="5774741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갈현사거리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05125" y="5784891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교하삼거리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165</a:t>
            </a:fld>
            <a:endParaRPr lang="ko-KR" altLang="en-US"/>
          </a:p>
        </p:txBody>
      </p:sp>
      <p:pic>
        <p:nvPicPr>
          <p:cNvPr id="35" name="slide2" descr="가온지하차도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83455C18-8D95-483C-88CE-47B80A097D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1" y="2737130"/>
            <a:ext cx="2616454" cy="2104185"/>
          </a:xfrm>
          <a:prstGeom prst="rect">
            <a:avLst/>
          </a:prstGeom>
        </p:spPr>
      </p:pic>
      <p:pic>
        <p:nvPicPr>
          <p:cNvPr id="36" name="slide3" descr="가온초교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2B21CAEA-7462-465F-9F75-EF07E3D8A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11" y="2733791"/>
            <a:ext cx="2642219" cy="2107523"/>
          </a:xfrm>
          <a:prstGeom prst="rect">
            <a:avLst/>
          </a:prstGeom>
        </p:spPr>
      </p:pic>
      <p:pic>
        <p:nvPicPr>
          <p:cNvPr id="37" name="slide4" descr="갈현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B5FFA7E8-0577-4478-B184-9F10DB7C9E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1" y="6043796"/>
            <a:ext cx="2640074" cy="1915144"/>
          </a:xfrm>
          <a:prstGeom prst="rect">
            <a:avLst/>
          </a:prstGeom>
        </p:spPr>
      </p:pic>
      <p:pic>
        <p:nvPicPr>
          <p:cNvPr id="38" name="slide5" descr="교하삼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08C7110B-53F1-4FAC-B3B5-C8C219D256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11" y="6043796"/>
            <a:ext cx="2650351" cy="19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금촌교차로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금촌사거리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기왓돌지하차도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다율교차로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166</a:t>
            </a:fld>
            <a:endParaRPr lang="ko-KR" altLang="en-US"/>
          </a:p>
        </p:txBody>
      </p:sp>
      <p:pic>
        <p:nvPicPr>
          <p:cNvPr id="16" name="slide6" descr="금촌교차로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DD50E315-059D-4B19-858C-5C17D19008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5" y="2009977"/>
            <a:ext cx="2628875" cy="2089583"/>
          </a:xfrm>
          <a:prstGeom prst="rect">
            <a:avLst/>
          </a:prstGeom>
        </p:spPr>
      </p:pic>
      <p:pic>
        <p:nvPicPr>
          <p:cNvPr id="17" name="slide7" descr="금촌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DD370A22-77C6-498C-B89F-520B56C05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08" y="2022523"/>
            <a:ext cx="2630312" cy="2077037"/>
          </a:xfrm>
          <a:prstGeom prst="rect">
            <a:avLst/>
          </a:prstGeom>
        </p:spPr>
      </p:pic>
      <p:pic>
        <p:nvPicPr>
          <p:cNvPr id="18" name="slide8" descr="기왓돌지하차도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39B5ECDF-D3D1-458B-9A1B-A52B8C354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3" y="5421971"/>
            <a:ext cx="2652151" cy="1859137"/>
          </a:xfrm>
          <a:prstGeom prst="rect">
            <a:avLst/>
          </a:prstGeom>
        </p:spPr>
      </p:pic>
      <p:pic>
        <p:nvPicPr>
          <p:cNvPr id="19" name="slide9" descr="다율교차로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F714ADD2-C68C-4EDE-87DD-731AD23594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62" y="5421971"/>
            <a:ext cx="2667485" cy="18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문산제일고삼거리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벧엘교회앞교차로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산내교차로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산내마을</a:t>
            </a:r>
            <a:r>
              <a:rPr lang="en-US" altLang="ko-KR" sz="800" b="1" dirty="0" smtClean="0">
                <a:latin typeface="나눔스퀘어"/>
              </a:rPr>
              <a:t>3</a:t>
            </a:r>
            <a:r>
              <a:rPr lang="ko-KR" altLang="en-US" sz="800" b="1" dirty="0" smtClean="0">
                <a:latin typeface="나눔스퀘어"/>
              </a:rPr>
              <a:t>단지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167</a:t>
            </a:fld>
            <a:endParaRPr lang="ko-KR" altLang="en-US"/>
          </a:p>
        </p:txBody>
      </p:sp>
      <p:pic>
        <p:nvPicPr>
          <p:cNvPr id="20" name="slide10" descr="문산제일고삼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C8380437-5E81-4C65-BD4A-56730230F8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9" y="2016126"/>
            <a:ext cx="2631423" cy="2121534"/>
          </a:xfrm>
          <a:prstGeom prst="rect">
            <a:avLst/>
          </a:prstGeom>
        </p:spPr>
      </p:pic>
      <p:pic>
        <p:nvPicPr>
          <p:cNvPr id="21" name="slide11" descr="벧엘교회앞교차로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5D9F069F-2C4E-4F7E-984B-C94C123C89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63" y="2016126"/>
            <a:ext cx="2605032" cy="2121534"/>
          </a:xfrm>
          <a:prstGeom prst="rect">
            <a:avLst/>
          </a:prstGeom>
        </p:spPr>
      </p:pic>
      <p:pic>
        <p:nvPicPr>
          <p:cNvPr id="25" name="slide12" descr="산내교차로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25CDF217-DF3D-4FB4-89C9-97DDDA67EA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4" y="5425664"/>
            <a:ext cx="2645760" cy="1893544"/>
          </a:xfrm>
          <a:prstGeom prst="rect">
            <a:avLst/>
          </a:prstGeom>
        </p:spPr>
      </p:pic>
      <p:pic>
        <p:nvPicPr>
          <p:cNvPr id="27" name="slide13" descr="산내마을3단지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1B326F9F-CCF3-47A3-8985-70946C8AB8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62" y="5424570"/>
            <a:ext cx="2647653" cy="18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시청앞사거리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아동교차로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아동사거리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야당과선교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168</a:t>
            </a:fld>
            <a:endParaRPr lang="ko-KR" altLang="en-US"/>
          </a:p>
        </p:txBody>
      </p:sp>
      <p:pic>
        <p:nvPicPr>
          <p:cNvPr id="12" name="slide14" descr="시청앞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D7F7D730-7A1B-4677-A00A-C118CAEC3A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3" y="2014946"/>
            <a:ext cx="2618228" cy="2107473"/>
          </a:xfrm>
          <a:prstGeom prst="rect">
            <a:avLst/>
          </a:prstGeom>
        </p:spPr>
      </p:pic>
      <p:pic>
        <p:nvPicPr>
          <p:cNvPr id="13" name="slide15" descr="아동교차로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521DF879-DA70-469C-B166-D28A2DAC3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09" y="2028363"/>
            <a:ext cx="2623428" cy="2094056"/>
          </a:xfrm>
          <a:prstGeom prst="rect">
            <a:avLst/>
          </a:prstGeom>
        </p:spPr>
      </p:pic>
      <p:pic>
        <p:nvPicPr>
          <p:cNvPr id="14" name="slide16" descr="아동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D2E41963-6791-4834-AC1A-31DC4C905D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3" y="5425664"/>
            <a:ext cx="2640695" cy="1878303"/>
          </a:xfrm>
          <a:prstGeom prst="rect">
            <a:avLst/>
          </a:prstGeom>
        </p:spPr>
      </p:pic>
      <p:pic>
        <p:nvPicPr>
          <p:cNvPr id="15" name="slide17" descr="야당과선교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E4ED7106-D8FD-45EE-A66F-42D11C6E7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63" y="5429421"/>
            <a:ext cx="2639254" cy="187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와동교차로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와석교사거리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운정이마트앞사거리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운정행복센터사거리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169</a:t>
            </a:fld>
            <a:endParaRPr lang="ko-KR" altLang="en-US"/>
          </a:p>
        </p:txBody>
      </p:sp>
      <p:pic>
        <p:nvPicPr>
          <p:cNvPr id="12" name="slide18" descr="와동교차로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ABDB3038-1C5C-476D-9E02-77E3F3E0F8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4" y="2016126"/>
            <a:ext cx="2638424" cy="2098674"/>
          </a:xfrm>
          <a:prstGeom prst="rect">
            <a:avLst/>
          </a:prstGeom>
        </p:spPr>
      </p:pic>
      <p:pic>
        <p:nvPicPr>
          <p:cNvPr id="13" name="slide19" descr="와석교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D5E4B735-49A8-4A4D-A003-A71B8C06B4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62" y="2028363"/>
            <a:ext cx="2597037" cy="2086437"/>
          </a:xfrm>
          <a:prstGeom prst="rect">
            <a:avLst/>
          </a:prstGeom>
        </p:spPr>
      </p:pic>
      <p:pic>
        <p:nvPicPr>
          <p:cNvPr id="14" name="slide20" descr="운정이마트앞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562B2C5D-0C63-4062-93E1-DC56BD470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3" y="5425664"/>
            <a:ext cx="2638425" cy="1883230"/>
          </a:xfrm>
          <a:prstGeom prst="rect">
            <a:avLst/>
          </a:prstGeom>
        </p:spPr>
      </p:pic>
      <p:pic>
        <p:nvPicPr>
          <p:cNvPr id="15" name="slide21" descr="운정행복센터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B7F2CD89-59FD-4979-8EA9-24EED4A71C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63" y="5425664"/>
            <a:ext cx="2645760" cy="18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967521"/>
            <a:ext cx="2656755" cy="22105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Ⅳ-2-</a:t>
            </a:r>
            <a:r>
              <a:rPr sz="1361" b="1" spc="-50" dirty="0">
                <a:latin typeface="Malgun Gothic"/>
                <a:cs typeface="Malgun Gothic"/>
              </a:rPr>
              <a:t>2.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현장별</a:t>
            </a:r>
            <a:r>
              <a:rPr sz="1361" b="1" spc="-73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분석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(색상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68" dirty="0">
                <a:latin typeface="Malgun Gothic"/>
                <a:cs typeface="Malgun Gothic"/>
              </a:rPr>
              <a:t>범례동일)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59" y="1514335"/>
            <a:ext cx="2468880" cy="171494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12323"/>
              </p:ext>
            </p:extLst>
          </p:nvPr>
        </p:nvGraphicFramePr>
        <p:xfrm>
          <a:off x="412171" y="1345576"/>
          <a:ext cx="6084602" cy="2472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2301"/>
                <a:gridCol w="3042301"/>
              </a:tblGrid>
              <a:tr h="208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800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그래프36[금촌119안전센터시간별분류별약자수]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1249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그래프37[노인복지관시간별분류별약자수]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309">
                <a:tc>
                  <a:txBody>
                    <a:bodyPr/>
                    <a:lstStyle/>
                    <a:p>
                      <a:pPr indent="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 약자 수와 비슷한 양상을 보이지만 목발인원의 수가 퇴근시간대인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 급증하는 폭이 작고 그 이후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 급증하는 모습을 보임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유모차는 증감폭이 나머지 둘에 비해 적은 수준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-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 약자 동향과 비슷하지만 휠체어는 출근시간대인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목발은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시경에 다른 약자에 비해 폭발적인 증가를 보임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다른 곳에 비해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퇴근시간대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증가량이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적음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2509" y="1514335"/>
            <a:ext cx="2464723" cy="17149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513" y="4179166"/>
            <a:ext cx="2468880" cy="1715510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50585"/>
              </p:ext>
            </p:extLst>
          </p:nvPr>
        </p:nvGraphicFramePr>
        <p:xfrm>
          <a:off x="412171" y="4011206"/>
          <a:ext cx="6094399" cy="2637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6335"/>
                <a:gridCol w="3048064"/>
              </a:tblGrid>
              <a:tr h="208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914400">
                        <a:lnSpc>
                          <a:spcPct val="100000"/>
                        </a:lnSpc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그래프38[자운학교앞시간별분류별약자수]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53769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그래프39[파주병원시간별분류별약자수]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556">
                <a:tc>
                  <a:txBody>
                    <a:bodyPr/>
                    <a:lstStyle/>
                    <a:p>
                      <a:pPr indent="635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출근 시간대 급증하나 퇴근시간대인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시와 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시경에 가장 많은 약자수를 보임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635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목발인원의 증감폭이 다른 두 분류 약자보다 작음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점심시간대인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시경에 가장 교통약자가 많이 관측됨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유모차는 다른 두 분류에 비해 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증감폭이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작음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목발의 경우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시경 한번 더 급등하는 모습을 보임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9423" y="4179166"/>
            <a:ext cx="2464723" cy="17155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3412" y="7099842"/>
            <a:ext cx="1998617" cy="67650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b="1" spc="-100" dirty="0">
                <a:latin typeface="Malgun Gothic"/>
                <a:cs typeface="Malgun Gothic"/>
              </a:rPr>
              <a:t>Ⅳ-</a:t>
            </a:r>
            <a:r>
              <a:rPr sz="1543" b="1" dirty="0">
                <a:latin typeface="Malgun Gothic"/>
                <a:cs typeface="Malgun Gothic"/>
              </a:rPr>
              <a:t>3.</a:t>
            </a:r>
            <a:r>
              <a:rPr sz="1543" b="1" spc="-103" dirty="0">
                <a:latin typeface="Malgun Gothic"/>
                <a:cs typeface="Malgun Gothic"/>
              </a:rPr>
              <a:t> </a:t>
            </a:r>
            <a:r>
              <a:rPr sz="1543" b="1" spc="-64" dirty="0">
                <a:latin typeface="Malgun Gothic"/>
                <a:cs typeface="Malgun Gothic"/>
              </a:rPr>
              <a:t>요일별</a:t>
            </a:r>
            <a:r>
              <a:rPr sz="1543" b="1" spc="-68" dirty="0">
                <a:latin typeface="Malgun Gothic"/>
                <a:cs typeface="Malgun Gothic"/>
              </a:rPr>
              <a:t> </a:t>
            </a:r>
            <a:r>
              <a:rPr sz="1543" b="1" spc="-23" dirty="0">
                <a:latin typeface="Malgun Gothic"/>
                <a:cs typeface="Malgun Gothic"/>
              </a:rPr>
              <a:t>분석</a:t>
            </a:r>
            <a:endParaRPr sz="1543">
              <a:latin typeface="Malgun Gothic"/>
              <a:cs typeface="Malgun Gothic"/>
            </a:endParaRPr>
          </a:p>
          <a:p>
            <a:pPr marL="11527">
              <a:spcBef>
                <a:spcPts val="1697"/>
              </a:spcBef>
            </a:pPr>
            <a:r>
              <a:rPr sz="1361" b="1" spc="-95" dirty="0">
                <a:latin typeface="Malgun Gothic"/>
                <a:cs typeface="Malgun Gothic"/>
              </a:rPr>
              <a:t>Ⅳ-3-</a:t>
            </a:r>
            <a:r>
              <a:rPr sz="1361" b="1" spc="-50" dirty="0">
                <a:latin typeface="Malgun Gothic"/>
                <a:cs typeface="Malgun Gothic"/>
              </a:rPr>
              <a:t>1.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전체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73" dirty="0">
                <a:latin typeface="Malgun Gothic"/>
                <a:cs typeface="Malgun Gothic"/>
              </a:rPr>
              <a:t>교통약자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54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38" y="7965005"/>
            <a:ext cx="6057528" cy="13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306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지산중학교앞사거리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지산초교사거리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파주로하스요양병원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파주스터디움앞교차로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170</a:t>
            </a:fld>
            <a:endParaRPr lang="ko-KR" altLang="en-US"/>
          </a:p>
        </p:txBody>
      </p:sp>
      <p:pic>
        <p:nvPicPr>
          <p:cNvPr id="12" name="slide22" descr="지산중학교앞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5864DC09-8A68-4D1A-8A85-088A18035E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9" y="2028363"/>
            <a:ext cx="2649819" cy="2086437"/>
          </a:xfrm>
          <a:prstGeom prst="rect">
            <a:avLst/>
          </a:prstGeom>
        </p:spPr>
      </p:pic>
      <p:pic>
        <p:nvPicPr>
          <p:cNvPr id="13" name="slide23" descr="지산초교사거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7D12A7EE-765D-4501-9F48-EDE8E1B6E6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11" y="2016126"/>
            <a:ext cx="2618228" cy="2098674"/>
          </a:xfrm>
          <a:prstGeom prst="rect">
            <a:avLst/>
          </a:prstGeom>
        </p:spPr>
      </p:pic>
      <p:pic>
        <p:nvPicPr>
          <p:cNvPr id="14" name="slide24" descr="파주로하스요양병원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541565D1-9ACE-46E4-9C4E-8CCE1F9E9F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3" y="5425664"/>
            <a:ext cx="2647428" cy="1870683"/>
          </a:xfrm>
          <a:prstGeom prst="rect">
            <a:avLst/>
          </a:prstGeom>
        </p:spPr>
      </p:pic>
      <p:pic>
        <p:nvPicPr>
          <p:cNvPr id="15" name="slide25" descr="파주스타디움앞교차로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C90F922B-C71C-4349-8B34-8A52D3245A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77" y="5419390"/>
            <a:ext cx="2635210" cy="18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한가람중학교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한국토지주택공사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설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한빛마을</a:t>
            </a:r>
            <a:r>
              <a:rPr lang="en-US" altLang="ko-KR" sz="800" b="1" dirty="0" smtClean="0">
                <a:latin typeface="나눔스퀘어"/>
              </a:rPr>
              <a:t>5</a:t>
            </a:r>
            <a:r>
              <a:rPr lang="ko-KR" altLang="en-US" sz="800" b="1" dirty="0" err="1" smtClean="0">
                <a:latin typeface="나눔스퀘어"/>
              </a:rPr>
              <a:t>단지앞교차로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한빛마을지하차도상부교차로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171</a:t>
            </a:fld>
            <a:endParaRPr lang="ko-KR" altLang="en-US"/>
          </a:p>
        </p:txBody>
      </p:sp>
      <p:pic>
        <p:nvPicPr>
          <p:cNvPr id="12" name="slide26" descr="한가람중학교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867218E3-A9A8-4733-B16A-CB31726BA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6" y="2003580"/>
            <a:ext cx="2639954" cy="2118840"/>
          </a:xfrm>
          <a:prstGeom prst="rect">
            <a:avLst/>
          </a:prstGeom>
        </p:spPr>
      </p:pic>
      <p:pic>
        <p:nvPicPr>
          <p:cNvPr id="13" name="slide27" descr="한국토지주택공사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74012A69-2F1E-4F92-AB2E-84CCA1DC2C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84" y="2028363"/>
            <a:ext cx="2636623" cy="2094057"/>
          </a:xfrm>
          <a:prstGeom prst="rect">
            <a:avLst/>
          </a:prstGeom>
        </p:spPr>
      </p:pic>
      <p:pic>
        <p:nvPicPr>
          <p:cNvPr id="14" name="slide28" descr="한빛마을5단지앞교차로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6DDE2E39-6E4C-464F-AF76-01288CD628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3" y="5422268"/>
            <a:ext cx="2651639" cy="1881699"/>
          </a:xfrm>
          <a:prstGeom prst="rect">
            <a:avLst/>
          </a:prstGeom>
        </p:spPr>
      </p:pic>
      <p:pic>
        <p:nvPicPr>
          <p:cNvPr id="15" name="slide29" descr="한빛마을지하차도상부교차로_설날">
            <a:extLst>
              <a:ext uri="{FF2B5EF4-FFF2-40B4-BE49-F238E27FC236}">
                <a16:creationId xmlns:lc="http://schemas.openxmlformats.org/drawingml/2006/lockedCanvas" xmlns:a16="http://schemas.microsoft.com/office/drawing/2014/main" xmlns="" id="{667DA79D-303B-4F1E-9B0D-D587A67289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49" y="5424144"/>
            <a:ext cx="2622738" cy="18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가온지하차도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가온초교사거리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288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갈현사거리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교하삼거리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172</a:t>
            </a:fld>
            <a:endParaRPr lang="ko-KR" altLang="en-US"/>
          </a:p>
        </p:txBody>
      </p:sp>
      <p:pic>
        <p:nvPicPr>
          <p:cNvPr id="17" name="slide2" descr="가온지하차도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799BF147-C095-4070-97F8-B3BAF6961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20" y="2016126"/>
            <a:ext cx="2627165" cy="2101677"/>
          </a:xfrm>
          <a:prstGeom prst="rect">
            <a:avLst/>
          </a:prstGeom>
        </p:spPr>
      </p:pic>
      <p:pic>
        <p:nvPicPr>
          <p:cNvPr id="18" name="slide3" descr="가온초교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66968657-4DE7-40AE-8955-715E23FA3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08" y="2016125"/>
            <a:ext cx="2648711" cy="2101677"/>
          </a:xfrm>
          <a:prstGeom prst="rect">
            <a:avLst/>
          </a:prstGeom>
        </p:spPr>
      </p:pic>
      <p:pic>
        <p:nvPicPr>
          <p:cNvPr id="19" name="slide4" descr="갈현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47BE4066-FC05-4C0A-BB9C-8A00F23AAB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4" y="5425456"/>
            <a:ext cx="2638424" cy="1873894"/>
          </a:xfrm>
          <a:prstGeom prst="rect">
            <a:avLst/>
          </a:prstGeom>
        </p:spPr>
      </p:pic>
      <p:pic>
        <p:nvPicPr>
          <p:cNvPr id="20" name="slide5" descr="교하삼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4C1152C4-2296-432F-9F40-3ED1B1D8B2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51" y="5441210"/>
            <a:ext cx="2611267" cy="185814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29249" y="744763"/>
            <a:ext cx="3898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ko-KR" altLang="en-US" sz="1600" b="1" dirty="0">
                <a:latin typeface="나눔스퀘어"/>
              </a:rPr>
              <a:t>추석 연휴 </a:t>
            </a:r>
            <a:r>
              <a:rPr lang="en-US" altLang="ko-KR" sz="1600" b="1" dirty="0">
                <a:latin typeface="나눔스퀘어"/>
              </a:rPr>
              <a:t>(2021</a:t>
            </a:r>
            <a:r>
              <a:rPr lang="ko-KR" altLang="en-US" sz="1600" b="1" dirty="0">
                <a:latin typeface="나눔스퀘어"/>
              </a:rPr>
              <a:t>년 </a:t>
            </a:r>
            <a:r>
              <a:rPr lang="en-US" altLang="ko-KR" sz="1600" b="1" dirty="0">
                <a:latin typeface="나눔스퀘어"/>
              </a:rPr>
              <a:t>9</a:t>
            </a:r>
            <a:r>
              <a:rPr lang="ko-KR" altLang="en-US" sz="1600" b="1" dirty="0">
                <a:latin typeface="나눔스퀘어"/>
              </a:rPr>
              <a:t>월 </a:t>
            </a:r>
            <a:r>
              <a:rPr lang="en-US" altLang="ko-KR" sz="1600" b="1" dirty="0">
                <a:latin typeface="나눔스퀘어"/>
              </a:rPr>
              <a:t>18</a:t>
            </a:r>
            <a:r>
              <a:rPr lang="ko-KR" altLang="en-US" sz="1600" b="1" dirty="0">
                <a:latin typeface="나눔스퀘어"/>
              </a:rPr>
              <a:t>일 </a:t>
            </a:r>
            <a:r>
              <a:rPr lang="en-US" altLang="ko-KR" sz="1600" b="1" dirty="0">
                <a:latin typeface="나눔스퀘어"/>
              </a:rPr>
              <a:t>~ 22</a:t>
            </a:r>
            <a:r>
              <a:rPr lang="ko-KR" altLang="en-US" sz="1600" b="1" dirty="0">
                <a:latin typeface="나눔스퀘어"/>
              </a:rPr>
              <a:t>일</a:t>
            </a:r>
            <a:r>
              <a:rPr lang="en-US" altLang="ko-KR" sz="1600" b="1" dirty="0">
                <a:latin typeface="나눔스퀘어"/>
              </a:rPr>
              <a:t>)</a:t>
            </a:r>
            <a:r>
              <a:rPr lang="ko-KR" altLang="en-US" sz="1600" b="1" dirty="0">
                <a:latin typeface="나눔스퀘어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61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교하삼거리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금촌교차로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금촌사거리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기왓돌지하차도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173</a:t>
            </a:fld>
            <a:endParaRPr lang="ko-KR" altLang="en-US"/>
          </a:p>
        </p:txBody>
      </p:sp>
      <p:pic>
        <p:nvPicPr>
          <p:cNvPr id="13" name="slide5" descr="교하삼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4C1152C4-2296-432F-9F40-3ED1B1D8B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" y="2027058"/>
            <a:ext cx="2643967" cy="2080122"/>
          </a:xfrm>
          <a:prstGeom prst="rect">
            <a:avLst/>
          </a:prstGeom>
        </p:spPr>
      </p:pic>
      <p:pic>
        <p:nvPicPr>
          <p:cNvPr id="14" name="slide6" descr="금촌교차로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F23C361B-6778-4406-8EEE-F222AA6CB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21" y="2016126"/>
            <a:ext cx="2608460" cy="2091054"/>
          </a:xfrm>
          <a:prstGeom prst="rect">
            <a:avLst/>
          </a:prstGeom>
        </p:spPr>
      </p:pic>
      <p:pic>
        <p:nvPicPr>
          <p:cNvPr id="15" name="slide7" descr="금촌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6C600151-BAF4-40AB-BF1D-428CD0959B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2" y="5450349"/>
            <a:ext cx="2662749" cy="1838379"/>
          </a:xfrm>
          <a:prstGeom prst="rect">
            <a:avLst/>
          </a:prstGeom>
        </p:spPr>
      </p:pic>
      <p:pic>
        <p:nvPicPr>
          <p:cNvPr id="17" name="slide8" descr="기왓돌지하차도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932908C7-B160-40AA-927E-2D024B15AE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51" y="5422477"/>
            <a:ext cx="2626635" cy="18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5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다율교차로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문산제일고삼거리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벧엘교회앞교차로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산내교차로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174</a:t>
            </a:fld>
            <a:endParaRPr lang="ko-KR" altLang="en-US"/>
          </a:p>
        </p:txBody>
      </p:sp>
      <p:pic>
        <p:nvPicPr>
          <p:cNvPr id="13" name="slide9" descr="다율교차로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B3714040-F7DE-4C8A-929E-1EF57B011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3" y="2028363"/>
            <a:ext cx="2601305" cy="2094057"/>
          </a:xfrm>
          <a:prstGeom prst="rect">
            <a:avLst/>
          </a:prstGeom>
        </p:spPr>
      </p:pic>
      <p:pic>
        <p:nvPicPr>
          <p:cNvPr id="14" name="slide10" descr="문산제일고삼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8BC7ABC0-B1F1-443F-AE1C-323D4FE92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66" y="2028363"/>
            <a:ext cx="2613748" cy="2094057"/>
          </a:xfrm>
          <a:prstGeom prst="rect">
            <a:avLst/>
          </a:prstGeom>
        </p:spPr>
      </p:pic>
      <p:pic>
        <p:nvPicPr>
          <p:cNvPr id="15" name="slide11" descr="벧엘교회앞교차로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E054FFF5-C0B3-4D02-B9D2-A8BE1C38E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7" y="5453364"/>
            <a:ext cx="2611151" cy="1850604"/>
          </a:xfrm>
          <a:prstGeom prst="rect">
            <a:avLst/>
          </a:prstGeom>
        </p:spPr>
      </p:pic>
      <p:pic>
        <p:nvPicPr>
          <p:cNvPr id="17" name="slide12" descr="산내교차로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1C023F2A-5920-4C4A-AD23-BB84351859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77" y="5441210"/>
            <a:ext cx="2623010" cy="18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2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시청앞사거리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아동교차로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288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아동사거리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야당과선교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175</a:t>
            </a:fld>
            <a:endParaRPr lang="ko-KR" altLang="en-US"/>
          </a:p>
        </p:txBody>
      </p:sp>
      <p:pic>
        <p:nvPicPr>
          <p:cNvPr id="13" name="slide14" descr="시청앞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0C403F7C-0E13-45C2-B752-8B9EB3986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4" y="2003580"/>
            <a:ext cx="2617134" cy="2111220"/>
          </a:xfrm>
          <a:prstGeom prst="rect">
            <a:avLst/>
          </a:prstGeom>
        </p:spPr>
      </p:pic>
      <p:pic>
        <p:nvPicPr>
          <p:cNvPr id="14" name="slide15" descr="아동교차로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7D041BB8-5ADC-4642-BB32-C1BE601F0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53" y="2012495"/>
            <a:ext cx="2614853" cy="2102305"/>
          </a:xfrm>
          <a:prstGeom prst="rect">
            <a:avLst/>
          </a:prstGeom>
        </p:spPr>
      </p:pic>
      <p:pic>
        <p:nvPicPr>
          <p:cNvPr id="15" name="slide16" descr="아동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DE20AE17-F29A-4D41-9716-B8C23FB77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4" y="5413118"/>
            <a:ext cx="2638424" cy="1883230"/>
          </a:xfrm>
          <a:prstGeom prst="rect">
            <a:avLst/>
          </a:prstGeom>
        </p:spPr>
      </p:pic>
      <p:pic>
        <p:nvPicPr>
          <p:cNvPr id="17" name="slide17" descr="야당과선교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825B6B72-7820-4306-86D0-6159C247B1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63" y="5425664"/>
            <a:ext cx="2638424" cy="18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와동교차로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와석교사거리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304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운정이마트앞사거리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운정행복센터사거리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176</a:t>
            </a:fld>
            <a:endParaRPr lang="ko-KR" altLang="en-US"/>
          </a:p>
        </p:txBody>
      </p:sp>
      <p:pic>
        <p:nvPicPr>
          <p:cNvPr id="13" name="slide18" descr="와동교차로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20EDB1BB-9EDE-4607-9739-D9ADCECBD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9" y="2016126"/>
            <a:ext cx="2635748" cy="2113914"/>
          </a:xfrm>
          <a:prstGeom prst="rect">
            <a:avLst/>
          </a:prstGeom>
        </p:spPr>
      </p:pic>
      <p:pic>
        <p:nvPicPr>
          <p:cNvPr id="14" name="slide19" descr="와석교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ED303B7D-2E51-412F-8F03-0D7A82784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62" y="2028363"/>
            <a:ext cx="2614523" cy="2101677"/>
          </a:xfrm>
          <a:prstGeom prst="rect">
            <a:avLst/>
          </a:prstGeom>
        </p:spPr>
      </p:pic>
      <p:pic>
        <p:nvPicPr>
          <p:cNvPr id="15" name="slide20" descr="운정이마트앞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A82485BF-DC14-44F4-875D-B1DD9BA2D5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3" y="5441210"/>
            <a:ext cx="2623143" cy="1870378"/>
          </a:xfrm>
          <a:prstGeom prst="rect">
            <a:avLst/>
          </a:prstGeom>
        </p:spPr>
      </p:pic>
      <p:pic>
        <p:nvPicPr>
          <p:cNvPr id="17" name="slide21" descr="운정행복센터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B1802E-7671-4D3C-A146-B182F3AC20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068" y="5425664"/>
            <a:ext cx="2587117" cy="188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3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94929" y="2003580"/>
          <a:ext cx="5328158" cy="27049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8144" y="168041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지산중학교앞사거리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9008" y="166786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지산초교사거리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20583" y="5413118"/>
          <a:ext cx="5328158" cy="25288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평소의 주말과 추석 연휴가 시작되기 전 주말의 교통량 차이는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연휴시작부터 현저하게 교통량이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3047" y="5077406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파주로하스요양병원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662" y="5089952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파주스타디움앞교차로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177</a:t>
            </a:fld>
            <a:endParaRPr lang="ko-KR" altLang="en-US"/>
          </a:p>
        </p:txBody>
      </p:sp>
      <p:pic>
        <p:nvPicPr>
          <p:cNvPr id="13" name="slide22" descr="지산중학교앞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5AEDDD3D-606C-4CB4-B914-0D66B9ACF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5" y="2012484"/>
            <a:ext cx="2631076" cy="2102316"/>
          </a:xfrm>
          <a:prstGeom prst="rect">
            <a:avLst/>
          </a:prstGeom>
        </p:spPr>
      </p:pic>
      <p:pic>
        <p:nvPicPr>
          <p:cNvPr id="14" name="slide23" descr="지산초교사거리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99856AB1-14FD-4DA7-8A4F-60A3D3151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62" y="2015817"/>
            <a:ext cx="2609850" cy="2098983"/>
          </a:xfrm>
          <a:prstGeom prst="rect">
            <a:avLst/>
          </a:prstGeom>
        </p:spPr>
      </p:pic>
      <p:pic>
        <p:nvPicPr>
          <p:cNvPr id="15" name="slide24" descr="파주로하스요양병원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D65A5B66-C6C5-4F2A-BB26-96FFF305C5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40" y="5432400"/>
            <a:ext cx="2638425" cy="1863948"/>
          </a:xfrm>
          <a:prstGeom prst="rect">
            <a:avLst/>
          </a:prstGeom>
        </p:spPr>
      </p:pic>
      <p:pic>
        <p:nvPicPr>
          <p:cNvPr id="17" name="slide25" descr="파주스타디움앞교차로_추석">
            <a:extLst>
              <a:ext uri="{FF2B5EF4-FFF2-40B4-BE49-F238E27FC236}">
                <a16:creationId xmlns:lc="http://schemas.openxmlformats.org/drawingml/2006/lockedCanvas" xmlns:a16="http://schemas.microsoft.com/office/drawing/2014/main" xmlns="" id="{CB323468-1AD3-4BAE-B95D-ADD70422F0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22" y="5432400"/>
            <a:ext cx="2642965" cy="18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022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  </a:t>
            </a:r>
            <a:r>
              <a:rPr lang="en-US" altLang="ko-KR" sz="2000" b="1" dirty="0">
                <a:latin typeface="맑은 고딕" panose="020B0503020000020004" pitchFamily="50" charset="-127"/>
              </a:rPr>
              <a:t>Ⅴ.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시사점 및 결론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349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565872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748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8948" y="1093272"/>
            <a:ext cx="600646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</a:t>
            </a:r>
            <a:r>
              <a:rPr lang="ko-KR" altLang="en-US" sz="1200" b="1" dirty="0">
                <a:latin typeface="나눔스퀘어"/>
              </a:rPr>
              <a:t> </a:t>
            </a:r>
            <a:r>
              <a:rPr lang="ko-KR" altLang="en-US" sz="1200" dirty="0" smtClean="0">
                <a:latin typeface="나눔스퀘어"/>
              </a:rPr>
              <a:t>분기별 </a:t>
            </a:r>
            <a:r>
              <a:rPr lang="ko-KR" altLang="en-US" sz="1200" dirty="0">
                <a:latin typeface="나눔스퀘어"/>
              </a:rPr>
              <a:t>교통량 분석 시</a:t>
            </a:r>
            <a:r>
              <a:rPr lang="en-US" altLang="ko-KR" sz="1200" dirty="0">
                <a:latin typeface="나눔스퀘어"/>
              </a:rPr>
              <a:t>, </a:t>
            </a:r>
            <a:r>
              <a:rPr lang="ko-KR" altLang="en-US" sz="1200" dirty="0">
                <a:latin typeface="나눔스퀘어"/>
              </a:rPr>
              <a:t>전반적으로 </a:t>
            </a:r>
            <a:r>
              <a:rPr lang="en-US" altLang="ko-KR" sz="1200" dirty="0">
                <a:latin typeface="나눔스퀘어"/>
              </a:rPr>
              <a:t>2021</a:t>
            </a:r>
            <a:r>
              <a:rPr lang="ko-KR" altLang="en-US" sz="1200" dirty="0">
                <a:latin typeface="나눔스퀘어"/>
              </a:rPr>
              <a:t>년 </a:t>
            </a:r>
            <a:r>
              <a:rPr lang="en-US" altLang="ko-KR" sz="1200" dirty="0">
                <a:latin typeface="나눔스퀘어"/>
              </a:rPr>
              <a:t>4</a:t>
            </a:r>
            <a:r>
              <a:rPr lang="ko-KR" altLang="en-US" sz="1200" dirty="0">
                <a:latin typeface="나눔스퀘어"/>
              </a:rPr>
              <a:t>분기에 증가하는 경향을 보이고 </a:t>
            </a:r>
            <a:endParaRPr lang="en-US" altLang="ko-KR" sz="1200" dirty="0" smtClean="0">
              <a:latin typeface="나눔스퀘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나눔스퀘어"/>
              </a:rPr>
              <a:t> </a:t>
            </a:r>
            <a:r>
              <a:rPr lang="en-US" altLang="ko-KR" sz="1200" dirty="0" smtClean="0">
                <a:latin typeface="나눔스퀘어"/>
              </a:rPr>
              <a:t>   2022</a:t>
            </a:r>
            <a:r>
              <a:rPr lang="ko-KR" altLang="en-US" sz="1200" dirty="0" smtClean="0">
                <a:latin typeface="나눔스퀘어"/>
              </a:rPr>
              <a:t>년 </a:t>
            </a:r>
            <a:r>
              <a:rPr lang="en-US" altLang="ko-KR" sz="1200" dirty="0">
                <a:latin typeface="나눔스퀘어"/>
              </a:rPr>
              <a:t>1</a:t>
            </a:r>
            <a:r>
              <a:rPr lang="ko-KR" altLang="en-US" sz="1200" dirty="0">
                <a:latin typeface="나눔스퀘어"/>
              </a:rPr>
              <a:t>분기에는 다시 감소하며 </a:t>
            </a:r>
            <a:r>
              <a:rPr lang="en-US" altLang="ko-KR" sz="1200" dirty="0">
                <a:latin typeface="나눔스퀘어"/>
              </a:rPr>
              <a:t>2</a:t>
            </a:r>
            <a:r>
              <a:rPr lang="ko-KR" altLang="en-US" sz="1200" dirty="0">
                <a:latin typeface="나눔스퀘어"/>
              </a:rPr>
              <a:t>분기에 증가하는 모습을 보임</a:t>
            </a:r>
            <a:r>
              <a:rPr lang="en-US" altLang="ko-KR" sz="1200" dirty="0">
                <a:latin typeface="나눔스퀘어"/>
              </a:rPr>
              <a:t>.</a:t>
            </a:r>
            <a:endParaRPr lang="en-US" altLang="ko-KR" sz="400" dirty="0" smtClean="0">
              <a:latin typeface="나눔스퀘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나눔스퀘어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200" dirty="0">
                <a:latin typeface="맑은 고딕" panose="020B0503020000020004" pitchFamily="50" charset="-127"/>
              </a:rPr>
              <a:t>월별 교통량 분석 시</a:t>
            </a:r>
            <a:r>
              <a:rPr lang="en-US" altLang="ko-KR" sz="1200" dirty="0">
                <a:latin typeface="맑은 고딕" panose="020B0503020000020004" pitchFamily="50" charset="-127"/>
              </a:rPr>
              <a:t>, 2021</a:t>
            </a:r>
            <a:r>
              <a:rPr lang="ko-KR" altLang="en-US" sz="1200" dirty="0">
                <a:latin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</a:rPr>
              <a:t>7</a:t>
            </a:r>
            <a:r>
              <a:rPr lang="ko-KR" altLang="en-US" sz="1200" dirty="0">
                <a:latin typeface="맑은 고딕" panose="020B0503020000020004" pitchFamily="50" charset="-127"/>
              </a:rPr>
              <a:t>월부터 </a:t>
            </a:r>
            <a:r>
              <a:rPr lang="en-US" altLang="ko-KR" sz="1200" dirty="0">
                <a:latin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</a:rPr>
              <a:t>월까지 대체로 감소하는 추세를 </a:t>
            </a:r>
            <a:endParaRPr lang="en-US" altLang="ko-KR" sz="12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보이다가 </a:t>
            </a:r>
            <a:r>
              <a:rPr lang="en-US" altLang="ko-KR" sz="1200" dirty="0">
                <a:latin typeface="맑은 고딕" panose="020B0503020000020004" pitchFamily="50" charset="-127"/>
              </a:rPr>
              <a:t>3</a:t>
            </a:r>
            <a:r>
              <a:rPr lang="ko-KR" altLang="en-US" sz="1200" dirty="0">
                <a:latin typeface="맑은 고딕" panose="020B0503020000020004" pitchFamily="50" charset="-127"/>
              </a:rPr>
              <a:t>월부터 급격하게 교통량이 증가하는 모습을 보임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  <a:r>
              <a:rPr lang="en-US" altLang="ko-KR" sz="1200" dirty="0" smtClean="0">
                <a:latin typeface="나눔스퀘어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dirty="0">
                <a:latin typeface="맑은 고딕" panose="020B0503020000020004" pitchFamily="50" charset="-127"/>
              </a:rPr>
              <a:t>이를 통해</a:t>
            </a:r>
            <a:r>
              <a:rPr lang="en-US" altLang="ko-KR" sz="1200" dirty="0">
                <a:latin typeface="맑은 고딕" panose="020B0503020000020004" pitchFamily="50" charset="-127"/>
              </a:rPr>
              <a:t>,  </a:t>
            </a:r>
            <a:r>
              <a:rPr lang="ko-KR" altLang="en-US" sz="1200" dirty="0">
                <a:latin typeface="맑은 고딕" panose="020B0503020000020004" pitchFamily="50" charset="-127"/>
              </a:rPr>
              <a:t>날씨가 풀리는 시점에 교통량이 대폭 증가한다고 판단할 수 있음</a:t>
            </a:r>
            <a:r>
              <a:rPr lang="en-US" altLang="ko-KR" sz="1200" dirty="0">
                <a:latin typeface="맑은 고딕" panose="020B0503020000020004" pitchFamily="50" charset="-127"/>
              </a:rPr>
              <a:t>. </a:t>
            </a:r>
            <a:r>
              <a:rPr lang="en-US" altLang="ko-KR" sz="1200" dirty="0" smtClean="0">
                <a:latin typeface="나눔스퀘어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나눔스퀘어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와석교사거리</a:t>
            </a:r>
            <a:r>
              <a:rPr lang="ko-KR" altLang="en-US" sz="1200" dirty="0">
                <a:latin typeface="맑은 고딕" panose="020B0503020000020004" pitchFamily="50" charset="-127"/>
              </a:rPr>
              <a:t> 교차로는 전월 대비 </a:t>
            </a:r>
            <a:r>
              <a:rPr lang="en-US" altLang="ko-KR" sz="1200" dirty="0">
                <a:latin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</a:rPr>
              <a:t>8</a:t>
            </a:r>
            <a:r>
              <a:rPr lang="ko-KR" altLang="en-US" sz="1200" dirty="0">
                <a:latin typeface="맑은 고딕" panose="020B0503020000020004" pitchFamily="50" charset="-127"/>
              </a:rPr>
              <a:t>월과 </a:t>
            </a:r>
            <a:r>
              <a:rPr lang="en-US" altLang="ko-KR" sz="1200" dirty="0">
                <a:latin typeface="맑은 고딕" panose="020B0503020000020004" pitchFamily="50" charset="-127"/>
              </a:rPr>
              <a:t>9</a:t>
            </a:r>
            <a:r>
              <a:rPr lang="ko-KR" altLang="en-US" sz="1200" dirty="0">
                <a:latin typeface="맑은 고딕" panose="020B0503020000020004" pitchFamily="50" charset="-127"/>
              </a:rPr>
              <a:t>월 교통량 증감률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변화량이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endParaRPr lang="en-US" altLang="ko-KR" sz="12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다른 </a:t>
            </a:r>
            <a:r>
              <a:rPr lang="ko-KR" altLang="en-US" sz="1200" dirty="0">
                <a:latin typeface="맑은 고딕" panose="020B0503020000020004" pitchFamily="50" charset="-127"/>
              </a:rPr>
              <a:t>교차로에 비해 월등히 크게 나타남</a:t>
            </a:r>
            <a:r>
              <a:rPr lang="en-US" altLang="ko-KR" sz="1200" dirty="0">
                <a:latin typeface="맑은 고딕" panose="020B0503020000020004" pitchFamily="50" charset="-127"/>
              </a:rPr>
              <a:t>.  </a:t>
            </a:r>
            <a:endParaRPr lang="en-US" altLang="ko-KR" sz="12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200" dirty="0">
                <a:latin typeface="맑은 고딕" panose="020B0503020000020004" pitchFamily="50" charset="-127"/>
              </a:rPr>
              <a:t>아동사거리 교차로는 전월 대비 </a:t>
            </a:r>
            <a:r>
              <a:rPr lang="en-US" altLang="ko-KR" sz="1200" dirty="0">
                <a:latin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</a:rPr>
              <a:t>5</a:t>
            </a:r>
            <a:r>
              <a:rPr lang="ko-KR" altLang="en-US" sz="1200" dirty="0">
                <a:latin typeface="맑은 고딕" panose="020B0503020000020004" pitchFamily="50" charset="-127"/>
              </a:rPr>
              <a:t>월 교통량이 큰 폭으로 감소함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 smtClean="0">
                <a:latin typeface="맑은 고딕" panose="020B0503020000020004" pitchFamily="50" charset="-127"/>
              </a:rPr>
              <a:t>▣ </a:t>
            </a:r>
            <a:r>
              <a:rPr lang="ko-KR" altLang="en-US" sz="1200" dirty="0"/>
              <a:t>분기별 보행자 분석 시</a:t>
            </a:r>
            <a:r>
              <a:rPr lang="en-US" altLang="ko-KR" sz="1200" dirty="0"/>
              <a:t>, </a:t>
            </a:r>
            <a:r>
              <a:rPr lang="ko-KR" altLang="en-US" sz="1200" dirty="0"/>
              <a:t>전반적으로 </a:t>
            </a: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분기에 증감률 </a:t>
            </a:r>
            <a:r>
              <a:rPr lang="ko-KR" altLang="en-US" sz="1200" dirty="0" err="1"/>
              <a:t>변화량이</a:t>
            </a:r>
            <a:r>
              <a:rPr lang="ko-KR" altLang="en-US" sz="1200" dirty="0"/>
              <a:t> 적으며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2022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분기는 감소하는 모습을 보이다가 </a:t>
            </a:r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분기에 급격하게 증가하는 </a:t>
            </a:r>
            <a:endParaRPr lang="en-US" altLang="ko-KR" sz="12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모습을 </a:t>
            </a:r>
            <a:r>
              <a:rPr lang="ko-KR" altLang="en-US" sz="1200" dirty="0"/>
              <a:t>보임</a:t>
            </a:r>
            <a:r>
              <a:rPr lang="en-US" altLang="ko-KR" sz="1200" dirty="0"/>
              <a:t>.</a:t>
            </a:r>
            <a:endParaRPr lang="en-US" altLang="ko-KR" sz="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맑은 고딕" panose="020B0503020000020004" pitchFamily="50" charset="-127"/>
              </a:rPr>
              <a:t> • </a:t>
            </a:r>
            <a:r>
              <a:rPr lang="ko-KR" altLang="en-US" sz="1200" dirty="0"/>
              <a:t>월별 보행자 분석 시</a:t>
            </a:r>
            <a:r>
              <a:rPr lang="en-US" altLang="ko-KR" sz="1200" dirty="0"/>
              <a:t>, 2021</a:t>
            </a:r>
            <a:r>
              <a:rPr lang="ko-KR" altLang="en-US" sz="1200" dirty="0"/>
              <a:t>년 </a:t>
            </a:r>
            <a:r>
              <a:rPr lang="en-US" altLang="ko-KR" sz="1200" dirty="0"/>
              <a:t>7</a:t>
            </a:r>
            <a:r>
              <a:rPr lang="ko-KR" altLang="en-US" sz="1200" dirty="0"/>
              <a:t>월 증가하는 경향을 보이다가 다시 감소하며 </a:t>
            </a:r>
            <a:endParaRPr lang="en-US" altLang="ko-KR" sz="12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2022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 급격하게 증가하는 모습을 보이고 있음</a:t>
            </a:r>
            <a:r>
              <a:rPr lang="en-US" altLang="ko-KR" sz="1200" dirty="0"/>
              <a:t>.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200" dirty="0" smtClean="0"/>
              <a:t>이를 </a:t>
            </a:r>
            <a:r>
              <a:rPr lang="ko-KR" altLang="en-US" sz="1200" dirty="0"/>
              <a:t>통해</a:t>
            </a:r>
            <a:r>
              <a:rPr lang="en-US" altLang="ko-KR" sz="1200" dirty="0"/>
              <a:t>, </a:t>
            </a:r>
            <a:r>
              <a:rPr lang="ko-KR" altLang="en-US" sz="1200" dirty="0"/>
              <a:t>교통량 흐름과 유사한 모습을 보이고 있으며 마찬가지로 날씨가 풀리는 </a:t>
            </a:r>
            <a:endParaRPr lang="en-US" altLang="ko-KR" sz="12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시점에 </a:t>
            </a:r>
            <a:r>
              <a:rPr lang="ko-KR" altLang="en-US" sz="1200" dirty="0"/>
              <a:t>보행자 수가 대폭 증가한다고 판단할 수 있음</a:t>
            </a:r>
            <a:r>
              <a:rPr lang="en-US" altLang="ko-KR" sz="1200" dirty="0"/>
              <a:t>.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200" dirty="0" err="1"/>
              <a:t>와석교사거리</a:t>
            </a:r>
            <a:r>
              <a:rPr lang="ko-KR" altLang="en-US" sz="1200" dirty="0"/>
              <a:t> 교차로는 다른 교차로에 비해 </a:t>
            </a: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8</a:t>
            </a:r>
            <a:r>
              <a:rPr lang="ko-KR" altLang="en-US" sz="1200" dirty="0"/>
              <a:t>월에 보행자 수가 큰 폭으로 </a:t>
            </a:r>
            <a:endParaRPr lang="en-US" altLang="ko-KR" sz="12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감소하고 </a:t>
            </a:r>
            <a:r>
              <a:rPr lang="en-US" altLang="ko-KR" sz="1200" dirty="0"/>
              <a:t>9</a:t>
            </a:r>
            <a:r>
              <a:rPr lang="ko-KR" altLang="en-US" sz="1200" dirty="0"/>
              <a:t>월에 월등히 증가하는 모습을 보이고 있음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• </a:t>
            </a:r>
            <a:r>
              <a:rPr lang="ko-KR" altLang="en-US" sz="1200" dirty="0" err="1"/>
              <a:t>문산제일고삼거리</a:t>
            </a:r>
            <a:r>
              <a:rPr lang="ko-KR" altLang="en-US" sz="1200" dirty="0"/>
              <a:t> 교차로는 </a:t>
            </a:r>
            <a:r>
              <a:rPr lang="en-US" altLang="ko-KR" sz="1200" dirty="0"/>
              <a:t>28</a:t>
            </a:r>
            <a:r>
              <a:rPr lang="ko-KR" altLang="en-US" sz="1200" dirty="0"/>
              <a:t>개 교차로 중 </a:t>
            </a:r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월에 가장 큰 보행자 수 </a:t>
            </a:r>
            <a:endParaRPr lang="en-US" altLang="ko-KR" sz="12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증가율을 보임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/>
              <a:t>  </a:t>
            </a:r>
            <a:r>
              <a:rPr lang="en-US" altLang="ko-KR" sz="1200" dirty="0">
                <a:latin typeface="맑은 고딕" panose="020B0503020000020004" pitchFamily="50" charset="-127"/>
              </a:rPr>
              <a:t>• </a:t>
            </a:r>
            <a:r>
              <a:rPr lang="ko-KR" altLang="en-US" sz="1200" dirty="0" smtClean="0"/>
              <a:t>아동사거리 교차로는 </a:t>
            </a:r>
            <a:r>
              <a:rPr lang="en-US" altLang="ko-KR" sz="1200" dirty="0"/>
              <a:t>28</a:t>
            </a:r>
            <a:r>
              <a:rPr lang="ko-KR" altLang="en-US" sz="1200" dirty="0"/>
              <a:t>개 교차로 중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5</a:t>
            </a:r>
            <a:r>
              <a:rPr lang="ko-KR" altLang="en-US" sz="1200" dirty="0"/>
              <a:t>월에 가장 큰 보행자 수 </a:t>
            </a:r>
            <a:r>
              <a:rPr lang="ko-KR" altLang="en-US" sz="1200" dirty="0" smtClean="0"/>
              <a:t>감소율을 </a:t>
            </a:r>
            <a:endParaRPr lang="en-US" altLang="ko-KR" sz="12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보이고 </a:t>
            </a:r>
            <a:r>
              <a:rPr lang="ko-KR" altLang="en-US" sz="1200" dirty="0"/>
              <a:t>있음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나눔스퀘어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latin typeface="맑은 고딕" panose="020B0503020000020004" pitchFamily="50" charset="-127"/>
              </a:rPr>
              <a:t>▣ </a:t>
            </a:r>
            <a:r>
              <a:rPr lang="ko-KR" altLang="en-US" sz="1200" dirty="0"/>
              <a:t>평소의 주말과 명절 연휴가 시작되기 전 주말의 교통량 차이는 거의 없음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200" dirty="0"/>
              <a:t>명절 연휴 시작부터 현저하게 교통량이 낮아지다가 명절 당일 최저점을 보임</a:t>
            </a:r>
            <a:r>
              <a:rPr lang="en-US" altLang="ko-KR" sz="1200" dirty="0"/>
              <a:t>. </a:t>
            </a:r>
            <a:endParaRPr lang="en-US" altLang="ko-KR" sz="1200" dirty="0" smtClean="0"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0211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065" y="699915"/>
            <a:ext cx="5163419" cy="2586769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98058"/>
              </p:ext>
            </p:extLst>
          </p:nvPr>
        </p:nvGraphicFramePr>
        <p:xfrm>
          <a:off x="412171" y="515470"/>
          <a:ext cx="6056363" cy="3459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6363"/>
              </a:tblGrid>
              <a:tr h="3008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그래프40[요일별분류별전체약자수]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6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일주일간 약자 </a:t>
                      </a:r>
                      <a:r>
                        <a:rPr lang="ko-KR" altLang="ko-KR" sz="7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분류별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추이를 보면 대체적으로 평일보다 주말에 감소하는 경향이 있음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다만 유모차의 경우에는 평일보다 주말에 증가하는 반대 경향을 보임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7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유모차를 제외한 두 분류의 경우 금요일에 가장 많은 교통약자가 관측되었고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일요일에 가장 적은 교통 약자가 관측됨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algn="ctr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유모차의 경우에는 오히려 금요일에 가장 적고 토요일에 가장 많은 수가 관측됨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sz="700" b="1" dirty="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03412" y="4215447"/>
            <a:ext cx="2656755" cy="22105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Ⅳ-3-</a:t>
            </a:r>
            <a:r>
              <a:rPr sz="1361" b="1" spc="-50" dirty="0">
                <a:latin typeface="Malgun Gothic"/>
                <a:cs typeface="Malgun Gothic"/>
              </a:rPr>
              <a:t>2.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현장별</a:t>
            </a:r>
            <a:r>
              <a:rPr sz="1361" b="1" spc="-73" dirty="0">
                <a:latin typeface="Malgun Gothic"/>
                <a:cs typeface="Malgun Gothic"/>
              </a:rPr>
              <a:t> </a:t>
            </a:r>
            <a:r>
              <a:rPr sz="1361" b="1" spc="-50" dirty="0">
                <a:latin typeface="Malgun Gothic"/>
                <a:cs typeface="Malgun Gothic"/>
              </a:rPr>
              <a:t>분석</a:t>
            </a:r>
            <a:r>
              <a:rPr sz="1361" b="1" spc="-59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(색상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68" dirty="0">
                <a:latin typeface="Malgun Gothic"/>
                <a:cs typeface="Malgun Gothic"/>
              </a:rPr>
              <a:t>범례동일)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359" y="4757663"/>
            <a:ext cx="2468880" cy="159575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11063"/>
              </p:ext>
            </p:extLst>
          </p:nvPr>
        </p:nvGraphicFramePr>
        <p:xfrm>
          <a:off x="412171" y="4593502"/>
          <a:ext cx="6084602" cy="2376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2301"/>
                <a:gridCol w="3042301"/>
              </a:tblGrid>
              <a:tr h="19502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800100">
                        <a:lnSpc>
                          <a:spcPct val="100000"/>
                        </a:lnSpc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그래프41[금촌119안전센터요일별분류별약자수]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12494">
                        <a:lnSpc>
                          <a:spcPct val="100000"/>
                        </a:lnSpc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그래프42[노인복지관요일별분류별약자수]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158">
                <a:tc>
                  <a:txBody>
                    <a:bodyPr/>
                    <a:lstStyle/>
                    <a:p>
                      <a:pPr indent="635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휠체어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목발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유모차 순으로 약자가 분포됨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월요일부터 금요일까지 증가 추세를 보이다 주말에는 감소하는 추세를 보임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유모차는 요일별 증감폭 매우 작음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휠체어의 경우 월요일에 가장 많고 이후 감소하다 목요일부터 금요일까지 증가하고 이후 다시 감소하는 패턴 나타남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목발의 경우는 평일에는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증감폭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크지 않으나 주말에 매우 큰 폭으로 감소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유모차의 경우에는 월요일에 가장 많고 이후 작은 폭으로 지속적 감소함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2509" y="4757663"/>
            <a:ext cx="2468880" cy="15957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394" y="7331439"/>
            <a:ext cx="2468880" cy="1596319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65467"/>
              </p:ext>
            </p:extLst>
          </p:nvPr>
        </p:nvGraphicFramePr>
        <p:xfrm>
          <a:off x="412171" y="7167730"/>
          <a:ext cx="6100736" cy="2234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368"/>
                <a:gridCol w="3050368"/>
              </a:tblGrid>
              <a:tr h="19502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908050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그래프43[자운학교앞요일별분류별약자수]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55675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그래프44[파주병원요일별분류별약자수]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693">
                <a:tc>
                  <a:txBody>
                    <a:bodyPr/>
                    <a:lstStyle/>
                    <a:p>
                      <a:pPr indent="635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다른 현장과 달리 유모차가 목발보다 높은 비율을 차지함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휠체어와 유모차는 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635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평일간 큰 변화 없으나 주말에 큰 폭으로 증가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635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유모차 비중이 매우 낮고 증감폭도 작음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휠체어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목발 인원은 평일간 조금씩 증가하다 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635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주말에 대폭 감소하는 추세 보임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55186" y="7331439"/>
            <a:ext cx="2468880" cy="15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967522"/>
            <a:ext cx="5530775" cy="4067814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Ⅳ-</a:t>
            </a:r>
            <a:r>
              <a:rPr sz="1361" b="1" spc="-50" dirty="0">
                <a:latin typeface="Malgun Gothic"/>
                <a:cs typeface="Malgun Gothic"/>
              </a:rPr>
              <a:t>4.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23" dirty="0">
                <a:latin typeface="Malgun Gothic"/>
                <a:cs typeface="Malgun Gothic"/>
              </a:rPr>
              <a:t>시사점</a:t>
            </a:r>
            <a:endParaRPr sz="1361">
              <a:latin typeface="Malgun Gothic"/>
              <a:cs typeface="Malgun Gothic"/>
            </a:endParaRPr>
          </a:p>
          <a:p>
            <a:pPr marL="76075">
              <a:spcBef>
                <a:spcPts val="1570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7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2022년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5월~2022년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9" dirty="0">
                <a:latin typeface="Malgun Gothic"/>
                <a:cs typeface="Malgun Gothic"/>
              </a:rPr>
              <a:t>9월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관측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결과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대체로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여름시즌인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6,7,8월에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감소하는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경향이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>
              <a:latin typeface="Malgun Gothic"/>
              <a:cs typeface="Malgun Gothic"/>
            </a:endParaRPr>
          </a:p>
          <a:p>
            <a:pPr marL="179814" marR="877744" indent="-63972">
              <a:lnSpc>
                <a:spcPct val="143600"/>
              </a:lnSpc>
              <a:spcBef>
                <a:spcPts val="14"/>
              </a:spcBef>
              <a:buChar char="-"/>
              <a:tabLst>
                <a:tab pos="198256" algn="l"/>
              </a:tabLst>
            </a:pPr>
            <a:r>
              <a:rPr sz="998" b="1" spc="-64" dirty="0">
                <a:latin typeface="Malgun Gothic"/>
                <a:cs typeface="Malgun Gothic"/>
              </a:rPr>
              <a:t>날씨가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더워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일반인보다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영향을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많이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받는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교통약자(목발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착용자,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휠체어,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유모차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등)의 </a:t>
            </a:r>
            <a:r>
              <a:rPr sz="998" b="1" spc="-45" dirty="0">
                <a:latin typeface="Malgun Gothic"/>
                <a:cs typeface="Malgun Gothic"/>
              </a:rPr>
              <a:t>외출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감소하는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것으로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추정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32"/>
              </a:spcBef>
              <a:buFont typeface="Malgun Gothic"/>
              <a:buChar char="-"/>
            </a:pPr>
            <a:endParaRPr sz="1225">
              <a:latin typeface="Malgun Gothic"/>
              <a:cs typeface="Malgun Gothic"/>
            </a:endParaRPr>
          </a:p>
          <a:p>
            <a:pPr marL="76075"/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목발착용자의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여름시즌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감소폭이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다른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약자인원보다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큰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모습을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>
              <a:latin typeface="Malgun Gothic"/>
              <a:cs typeface="Malgun Gothic"/>
            </a:endParaRPr>
          </a:p>
          <a:p>
            <a:pPr marL="198256" indent="-81838">
              <a:spcBef>
                <a:spcPts val="531"/>
              </a:spcBef>
              <a:buChar char="-"/>
              <a:tabLst>
                <a:tab pos="198256" algn="l"/>
              </a:tabLst>
            </a:pPr>
            <a:r>
              <a:rPr sz="998" b="1" spc="-86" dirty="0">
                <a:latin typeface="Malgun Gothic"/>
                <a:cs typeface="Malgun Gothic"/>
              </a:rPr>
              <a:t>목발착용자는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다리에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이상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있는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인원으로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다른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약자보다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더욱이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불편을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겪는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것으로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추정.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32"/>
              </a:spcBef>
              <a:buFont typeface="Malgun Gothic"/>
              <a:buChar char="-"/>
            </a:pPr>
            <a:endParaRPr sz="1225">
              <a:latin typeface="Malgun Gothic"/>
              <a:cs typeface="Malgun Gothic"/>
            </a:endParaRPr>
          </a:p>
          <a:p>
            <a:pPr marL="76075">
              <a:spcBef>
                <a:spcPts val="5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자운학교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앞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횡단보도의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경우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다른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곳보다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비교적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유모차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인원이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많음.</a:t>
            </a:r>
            <a:endParaRPr sz="998">
              <a:latin typeface="Malgun Gothic"/>
              <a:cs typeface="Malgun Gothic"/>
            </a:endParaRPr>
          </a:p>
          <a:p>
            <a:pPr marL="198256" indent="-81838">
              <a:spcBef>
                <a:spcPts val="522"/>
              </a:spcBef>
              <a:buChar char="-"/>
              <a:tabLst>
                <a:tab pos="198256" algn="l"/>
              </a:tabLst>
            </a:pPr>
            <a:r>
              <a:rPr sz="998" b="1" spc="-82" dirty="0">
                <a:latin typeface="Malgun Gothic"/>
                <a:cs typeface="Malgun Gothic"/>
              </a:rPr>
              <a:t>자운학교의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주거지역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위치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때문에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다른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현장보다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유모차가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많은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것으로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추정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32"/>
              </a:spcBef>
              <a:buFont typeface="Malgun Gothic"/>
              <a:buChar char="-"/>
            </a:pPr>
            <a:endParaRPr sz="1225">
              <a:latin typeface="Malgun Gothic"/>
              <a:cs typeface="Malgun Gothic"/>
            </a:endParaRPr>
          </a:p>
          <a:p>
            <a:pPr marL="76075"/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유모차를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제외한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다른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분류의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약자의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경우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출퇴근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시간대와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점심시간에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급증하는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추세를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>
              <a:latin typeface="Malgun Gothic"/>
              <a:cs typeface="Malgun Gothic"/>
            </a:endParaRPr>
          </a:p>
          <a:p>
            <a:pPr marL="198256" indent="-81838">
              <a:spcBef>
                <a:spcPts val="535"/>
              </a:spcBef>
              <a:buChar char="-"/>
              <a:tabLst>
                <a:tab pos="198256" algn="l"/>
              </a:tabLst>
            </a:pPr>
            <a:r>
              <a:rPr sz="998" b="1" spc="-73" dirty="0">
                <a:latin typeface="Malgun Gothic"/>
                <a:cs typeface="Malgun Gothic"/>
              </a:rPr>
              <a:t>유모차는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출퇴근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인원이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아니기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때문에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점심시간이나,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저녁시간대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소폭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증가함을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관측.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32"/>
              </a:spcBef>
              <a:buFont typeface="Malgun Gothic"/>
              <a:buChar char="-"/>
            </a:pPr>
            <a:endParaRPr sz="1225">
              <a:latin typeface="Malgun Gothic"/>
              <a:cs typeface="Malgun Gothic"/>
            </a:endParaRPr>
          </a:p>
          <a:p>
            <a:pPr marL="76075"/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노인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복지관의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경우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출근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시간대와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점심시간대에는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급증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추세를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보이지만,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퇴근시간대에는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소폭만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증가.</a:t>
            </a:r>
            <a:endParaRPr sz="998">
              <a:latin typeface="Malgun Gothic"/>
              <a:cs typeface="Malgun Gothic"/>
            </a:endParaRPr>
          </a:p>
          <a:p>
            <a:pPr marL="198256" indent="-81838">
              <a:spcBef>
                <a:spcPts val="535"/>
              </a:spcBef>
              <a:buChar char="-"/>
              <a:tabLst>
                <a:tab pos="198256" algn="l"/>
              </a:tabLst>
            </a:pPr>
            <a:r>
              <a:rPr sz="998" b="1" spc="-45" dirty="0">
                <a:latin typeface="Malgun Gothic"/>
                <a:cs typeface="Malgun Gothic"/>
              </a:rPr>
              <a:t>노인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복지관의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경우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퇴근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시간이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정해진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것이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아니기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때문인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것으로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추정.</a:t>
            </a:r>
            <a:endParaRPr sz="998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buFont typeface="Malgun Gothic"/>
              <a:buChar char="-"/>
            </a:pPr>
            <a:endParaRPr sz="953">
              <a:latin typeface="Malgun Gothic"/>
              <a:cs typeface="Malgun Gothic"/>
            </a:endParaRPr>
          </a:p>
          <a:p>
            <a:pPr marL="179814" marR="1373961" indent="-103739">
              <a:lnSpc>
                <a:spcPct val="143800"/>
              </a:lnSpc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요일별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분석결과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휠체어와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목발은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주말보다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평일에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많은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경향이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36" dirty="0">
                <a:latin typeface="Malgun Gothic"/>
                <a:cs typeface="Malgun Gothic"/>
              </a:rPr>
              <a:t>있지만, </a:t>
            </a:r>
            <a:r>
              <a:rPr sz="998" b="1" spc="-73" dirty="0">
                <a:latin typeface="Malgun Gothic"/>
                <a:cs typeface="Malgun Gothic"/>
              </a:rPr>
              <a:t>유모차는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반대로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주말에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증가함.</a:t>
            </a:r>
            <a:endParaRPr sz="998">
              <a:latin typeface="Malgun Gothic"/>
              <a:cs typeface="Malgun Gothic"/>
            </a:endParaRPr>
          </a:p>
          <a:p>
            <a:pPr marL="198256" indent="-81838">
              <a:spcBef>
                <a:spcPts val="535"/>
              </a:spcBef>
              <a:buChar char="-"/>
              <a:tabLst>
                <a:tab pos="198256" algn="l"/>
              </a:tabLst>
            </a:pPr>
            <a:r>
              <a:rPr sz="998" b="1" spc="-73" dirty="0">
                <a:latin typeface="Malgun Gothic"/>
                <a:cs typeface="Malgun Gothic"/>
              </a:rPr>
              <a:t>유모차는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분류와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다르게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출퇴근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인원이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아님.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따라서,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휴일인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주말에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수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증가하는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것으로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추정.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938" y="1345576"/>
            <a:ext cx="6041379" cy="4177617"/>
          </a:xfrm>
          <a:custGeom>
            <a:avLst/>
            <a:gdLst/>
            <a:ahLst/>
            <a:cxnLst/>
            <a:rect l="l" t="t" r="r" b="b"/>
            <a:pathLst>
              <a:path w="6656705" h="4603115">
                <a:moveTo>
                  <a:pt x="6656565" y="0"/>
                </a:moveTo>
                <a:lnTo>
                  <a:pt x="6650482" y="0"/>
                </a:lnTo>
                <a:lnTo>
                  <a:pt x="6650482" y="6096"/>
                </a:lnTo>
                <a:lnTo>
                  <a:pt x="6650482" y="4597019"/>
                </a:lnTo>
                <a:lnTo>
                  <a:pt x="6096" y="4597019"/>
                </a:lnTo>
                <a:lnTo>
                  <a:pt x="6096" y="6096"/>
                </a:lnTo>
                <a:lnTo>
                  <a:pt x="6650482" y="6096"/>
                </a:lnTo>
                <a:lnTo>
                  <a:pt x="6650482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4597019"/>
                </a:lnTo>
                <a:lnTo>
                  <a:pt x="0" y="4603115"/>
                </a:lnTo>
                <a:lnTo>
                  <a:pt x="6096" y="4603115"/>
                </a:lnTo>
                <a:lnTo>
                  <a:pt x="6650482" y="4603115"/>
                </a:lnTo>
                <a:lnTo>
                  <a:pt x="6656565" y="4603115"/>
                </a:lnTo>
                <a:lnTo>
                  <a:pt x="6656565" y="4597019"/>
                </a:lnTo>
                <a:lnTo>
                  <a:pt x="6656565" y="6096"/>
                </a:lnTo>
                <a:lnTo>
                  <a:pt x="6656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16302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1012" y="1805049"/>
            <a:ext cx="5915025" cy="76400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000" b="1" dirty="0" smtClean="0">
                <a:latin typeface="+mn-ea"/>
              </a:rPr>
              <a:t>1. </a:t>
            </a:r>
            <a:r>
              <a:rPr lang="ko-KR" altLang="en-US" sz="1000" b="1" dirty="0" smtClean="0">
                <a:latin typeface="+mn-ea"/>
              </a:rPr>
              <a:t>스마트 횡단보도 </a:t>
            </a:r>
            <a:r>
              <a:rPr lang="en-US" altLang="ko-KR" sz="1000" dirty="0" smtClean="0">
                <a:latin typeface="+mn-ea"/>
              </a:rPr>
              <a:t>(1</a:t>
            </a:r>
            <a:r>
              <a:rPr lang="ko-KR" altLang="en-US" sz="1000" dirty="0" smtClean="0">
                <a:latin typeface="+mn-ea"/>
              </a:rPr>
              <a:t>팀</a:t>
            </a:r>
            <a:r>
              <a:rPr lang="en-US" altLang="ko-KR" sz="1000" dirty="0" smtClean="0">
                <a:latin typeface="+mn-ea"/>
              </a:rPr>
              <a:t>)</a:t>
            </a:r>
            <a:endParaRPr lang="en-US" altLang="ko-KR" sz="6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Ⅰ. </a:t>
            </a:r>
            <a:r>
              <a:rPr lang="ko-KR" altLang="en-US" sz="900" dirty="0" smtClean="0">
                <a:latin typeface="+mn-ea"/>
              </a:rPr>
              <a:t>분석 배경 및 주요 경과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Ⅱ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 smtClean="0">
                <a:latin typeface="+mn-ea"/>
              </a:rPr>
              <a:t>전체 보행자 시각적 통계 </a:t>
            </a:r>
            <a:r>
              <a:rPr lang="ko-KR" altLang="en-US" sz="900" dirty="0">
                <a:latin typeface="+mn-ea"/>
              </a:rPr>
              <a:t>분석</a:t>
            </a:r>
            <a:endParaRPr lang="en-US" altLang="ko-KR" sz="900" dirty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>
                <a:latin typeface="+mn-ea"/>
              </a:rPr>
              <a:t>Ⅲ. </a:t>
            </a:r>
            <a:r>
              <a:rPr lang="ko-KR" altLang="en-US" sz="900" dirty="0" smtClean="0">
                <a:latin typeface="+mn-ea"/>
              </a:rPr>
              <a:t>교통약자 시각적 통계 분석</a:t>
            </a:r>
            <a:endParaRPr lang="en-US" altLang="ko-KR" sz="900" dirty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>
                <a:latin typeface="+mn-ea"/>
              </a:rPr>
              <a:t>Ⅳ. </a:t>
            </a:r>
            <a:r>
              <a:rPr lang="ko-KR" altLang="en-US" sz="900" dirty="0" smtClean="0">
                <a:latin typeface="+mn-ea"/>
              </a:rPr>
              <a:t>약자 </a:t>
            </a:r>
            <a:r>
              <a:rPr lang="ko-KR" altLang="en-US" sz="900" dirty="0" err="1" smtClean="0">
                <a:latin typeface="+mn-ea"/>
              </a:rPr>
              <a:t>분류별</a:t>
            </a:r>
            <a:r>
              <a:rPr lang="ko-KR" altLang="en-US" sz="900" dirty="0" smtClean="0">
                <a:latin typeface="+mn-ea"/>
              </a:rPr>
              <a:t> 분석</a:t>
            </a:r>
            <a:endParaRPr lang="en-US" altLang="ko-KR" sz="900" dirty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>
                <a:latin typeface="+mn-ea"/>
              </a:rPr>
              <a:t>Ⅴ</a:t>
            </a:r>
            <a:r>
              <a:rPr lang="en-US" altLang="ko-KR" sz="900" dirty="0" smtClean="0">
                <a:latin typeface="+mn-ea"/>
              </a:rPr>
              <a:t>. </a:t>
            </a:r>
            <a:r>
              <a:rPr lang="ko-KR" altLang="en-US" sz="900" dirty="0" smtClean="0">
                <a:latin typeface="+mn-ea"/>
              </a:rPr>
              <a:t>교통약자와 보행속도 간 회귀분석</a:t>
            </a:r>
            <a:endParaRPr lang="en-US" altLang="ko-KR" sz="900" dirty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>
                <a:latin typeface="+mn-ea"/>
              </a:rPr>
              <a:t>Ⅵ. </a:t>
            </a:r>
            <a:r>
              <a:rPr lang="ko-KR" altLang="en-US" sz="900" dirty="0" smtClean="0">
                <a:latin typeface="+mn-ea"/>
              </a:rPr>
              <a:t>최종 결론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endParaRPr lang="en-US" altLang="ko-KR" sz="1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b="1" dirty="0" smtClean="0">
                <a:latin typeface="+mn-ea"/>
              </a:rPr>
              <a:t>2. </a:t>
            </a:r>
            <a:r>
              <a:rPr lang="ko-KR" altLang="en-US" sz="1000" b="1" dirty="0" smtClean="0">
                <a:latin typeface="+mn-ea"/>
              </a:rPr>
              <a:t>스마트교차로</a:t>
            </a:r>
            <a:endParaRPr lang="en-US" altLang="ko-KR" sz="1000" b="1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Ⅰ. </a:t>
            </a:r>
            <a:r>
              <a:rPr lang="ko-KR" altLang="en-US" sz="900" dirty="0" smtClean="0">
                <a:latin typeface="+mn-ea"/>
              </a:rPr>
              <a:t>분석 배경 및 주요 경과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Ⅱ. </a:t>
            </a:r>
            <a:r>
              <a:rPr lang="ko-KR" altLang="en-US" sz="900" dirty="0" smtClean="0">
                <a:latin typeface="+mn-ea"/>
              </a:rPr>
              <a:t>스마트교차로 통계 분석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Ⅲ. LOS </a:t>
            </a:r>
            <a:r>
              <a:rPr lang="ko-KR" altLang="en-US" sz="900" dirty="0" smtClean="0">
                <a:latin typeface="+mn-ea"/>
              </a:rPr>
              <a:t>분석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Ⅲ-1. </a:t>
            </a:r>
            <a:r>
              <a:rPr lang="ko-KR" altLang="en-US" sz="900" dirty="0" err="1" smtClean="0">
                <a:latin typeface="+mn-ea"/>
              </a:rPr>
              <a:t>시간별</a:t>
            </a:r>
            <a:r>
              <a:rPr lang="ko-KR" altLang="en-US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LOS </a:t>
            </a:r>
            <a:r>
              <a:rPr lang="ko-KR" altLang="en-US" sz="900" dirty="0" smtClean="0">
                <a:latin typeface="+mn-ea"/>
              </a:rPr>
              <a:t>분포 분석 결과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	Ⅲ-2. </a:t>
            </a:r>
            <a:r>
              <a:rPr lang="ko-KR" altLang="en-US" sz="900" dirty="0" err="1" smtClean="0">
                <a:latin typeface="+mn-ea"/>
              </a:rPr>
              <a:t>요일별</a:t>
            </a:r>
            <a:r>
              <a:rPr lang="ko-KR" altLang="en-US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LOS </a:t>
            </a:r>
            <a:r>
              <a:rPr lang="ko-KR" altLang="en-US" sz="900" dirty="0" smtClean="0">
                <a:latin typeface="+mn-ea"/>
              </a:rPr>
              <a:t>분포 분석 결과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Ⅲ-3. </a:t>
            </a:r>
            <a:r>
              <a:rPr lang="ko-KR" altLang="en-US" sz="900" dirty="0" smtClean="0">
                <a:latin typeface="+mn-ea"/>
              </a:rPr>
              <a:t>월별 </a:t>
            </a:r>
            <a:r>
              <a:rPr lang="en-US" altLang="ko-KR" sz="900" dirty="0" smtClean="0">
                <a:latin typeface="+mn-ea"/>
              </a:rPr>
              <a:t>LOS </a:t>
            </a:r>
            <a:r>
              <a:rPr lang="ko-KR" altLang="en-US" sz="900" dirty="0" smtClean="0">
                <a:latin typeface="+mn-ea"/>
              </a:rPr>
              <a:t>분포 및 교통량과 보행자 수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Ⅲ-4. </a:t>
            </a:r>
            <a:r>
              <a:rPr lang="ko-KR" altLang="en-US" sz="900" dirty="0" smtClean="0">
                <a:latin typeface="+mn-ea"/>
              </a:rPr>
              <a:t>일별 </a:t>
            </a:r>
            <a:r>
              <a:rPr lang="ko-KR" altLang="en-US" sz="900" dirty="0" err="1" smtClean="0">
                <a:latin typeface="+mn-ea"/>
              </a:rPr>
              <a:t>시계열</a:t>
            </a:r>
            <a:r>
              <a:rPr lang="ko-KR" altLang="en-US" sz="900" dirty="0" smtClean="0">
                <a:latin typeface="+mn-ea"/>
              </a:rPr>
              <a:t> 그래프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Ⅳ. </a:t>
            </a:r>
            <a:r>
              <a:rPr lang="ko-KR" altLang="en-US" sz="900" dirty="0" smtClean="0">
                <a:latin typeface="+mn-ea"/>
              </a:rPr>
              <a:t>지방도 </a:t>
            </a:r>
            <a:r>
              <a:rPr lang="en-US" altLang="ko-KR" sz="900" dirty="0" smtClean="0">
                <a:latin typeface="+mn-ea"/>
              </a:rPr>
              <a:t>359</a:t>
            </a:r>
            <a:r>
              <a:rPr lang="ko-KR" altLang="en-US" sz="900" dirty="0" smtClean="0">
                <a:latin typeface="+mn-ea"/>
              </a:rPr>
              <a:t>호선</a:t>
            </a:r>
            <a:r>
              <a:rPr lang="en-US" altLang="ko-KR" sz="900" dirty="0" smtClean="0">
                <a:latin typeface="+mn-ea"/>
              </a:rPr>
              <a:t>, 56</a:t>
            </a:r>
            <a:r>
              <a:rPr lang="ko-KR" altLang="en-US" sz="900" dirty="0" smtClean="0">
                <a:latin typeface="+mn-ea"/>
              </a:rPr>
              <a:t>호선 </a:t>
            </a:r>
            <a:r>
              <a:rPr lang="ko-KR" altLang="en-US" sz="900" dirty="0" err="1" smtClean="0">
                <a:latin typeface="+mn-ea"/>
              </a:rPr>
              <a:t>축별</a:t>
            </a:r>
            <a:r>
              <a:rPr lang="ko-KR" altLang="en-US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LOS </a:t>
            </a:r>
            <a:r>
              <a:rPr lang="ko-KR" altLang="en-US" sz="900" dirty="0" smtClean="0">
                <a:latin typeface="+mn-ea"/>
              </a:rPr>
              <a:t>분석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Ⅴ. </a:t>
            </a:r>
            <a:r>
              <a:rPr lang="ko-KR" altLang="en-US" sz="900" dirty="0" smtClean="0">
                <a:latin typeface="+mn-ea"/>
              </a:rPr>
              <a:t>시사점</a:t>
            </a:r>
            <a:endParaRPr lang="en-US" altLang="ko-KR" sz="900" dirty="0" smtClean="0">
              <a:latin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endParaRPr lang="en-US" altLang="ko-KR" sz="200" dirty="0" smtClean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b="1" dirty="0" smtClean="0">
                <a:latin typeface="+mn-ea"/>
              </a:rPr>
              <a:t>3. </a:t>
            </a:r>
            <a:r>
              <a:rPr lang="ko-KR" altLang="en-US" sz="1000" b="1" dirty="0" smtClean="0">
                <a:latin typeface="+mn-ea"/>
              </a:rPr>
              <a:t>팀 프로젝트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900" dirty="0" smtClean="0">
                <a:latin typeface="+mn-ea"/>
              </a:rPr>
              <a:t>2</a:t>
            </a:r>
            <a:r>
              <a:rPr lang="ko-KR" altLang="en-US" sz="900" dirty="0" smtClean="0">
                <a:latin typeface="+mn-ea"/>
              </a:rPr>
              <a:t>팀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Ⅰ. </a:t>
            </a:r>
            <a:r>
              <a:rPr lang="ko-KR" altLang="en-US" sz="900" dirty="0" smtClean="0">
                <a:latin typeface="+mn-ea"/>
              </a:rPr>
              <a:t>분석 배경 및 주요 경과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Ⅱ. </a:t>
            </a:r>
            <a:r>
              <a:rPr lang="ko-KR" altLang="en-US" sz="900" dirty="0" smtClean="0">
                <a:latin typeface="+mn-ea"/>
              </a:rPr>
              <a:t>데이터 통계 분석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Ⅲ. </a:t>
            </a:r>
            <a:r>
              <a:rPr lang="ko-KR" altLang="en-US" sz="900" dirty="0" smtClean="0">
                <a:latin typeface="+mn-ea"/>
              </a:rPr>
              <a:t>교통량 회귀 분석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Ⅳ. </a:t>
            </a:r>
            <a:r>
              <a:rPr lang="ko-KR" altLang="en-US" sz="900" dirty="0" smtClean="0">
                <a:latin typeface="+mn-ea"/>
              </a:rPr>
              <a:t>지체시간 및 대기행렬 회귀 분석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Ⅴ. QGIS </a:t>
            </a:r>
            <a:r>
              <a:rPr lang="ko-KR" altLang="en-US" sz="900" dirty="0" smtClean="0">
                <a:latin typeface="+mn-ea"/>
              </a:rPr>
              <a:t>시각화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Ⅵ. </a:t>
            </a:r>
            <a:r>
              <a:rPr lang="ko-KR" altLang="en-US" sz="900" dirty="0" smtClean="0">
                <a:latin typeface="+mn-ea"/>
              </a:rPr>
              <a:t>결론</a:t>
            </a:r>
            <a:endParaRPr lang="en-US" altLang="ko-KR" sz="900" dirty="0" smtClean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900" dirty="0" smtClean="0">
                <a:latin typeface="+mn-ea"/>
              </a:rPr>
              <a:t>3</a:t>
            </a:r>
            <a:r>
              <a:rPr lang="ko-KR" altLang="en-US" sz="900" dirty="0" smtClean="0">
                <a:latin typeface="+mn-ea"/>
              </a:rPr>
              <a:t>팀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Ⅰ. </a:t>
            </a:r>
            <a:r>
              <a:rPr lang="ko-KR" altLang="en-US" sz="900" dirty="0" smtClean="0">
                <a:latin typeface="+mn-ea"/>
              </a:rPr>
              <a:t>분석 배경 및 내용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Ⅱ. </a:t>
            </a:r>
            <a:r>
              <a:rPr lang="ko-KR" altLang="en-US" sz="900" dirty="0" smtClean="0">
                <a:latin typeface="+mn-ea"/>
              </a:rPr>
              <a:t>스마트교차로 위치 시각화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Ⅲ. </a:t>
            </a:r>
            <a:r>
              <a:rPr lang="ko-KR" altLang="en-US" sz="900" dirty="0" smtClean="0">
                <a:latin typeface="+mn-ea"/>
              </a:rPr>
              <a:t>교차로의 성향 파악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Ⅳ. </a:t>
            </a:r>
            <a:r>
              <a:rPr lang="ko-KR" altLang="en-US" sz="900" dirty="0" smtClean="0">
                <a:latin typeface="+mn-ea"/>
              </a:rPr>
              <a:t>파주시 주민등록 인구수 분석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Ⅴ. </a:t>
            </a:r>
            <a:r>
              <a:rPr lang="ko-KR" altLang="en-US" sz="900" dirty="0" smtClean="0">
                <a:latin typeface="+mn-ea"/>
              </a:rPr>
              <a:t>교차로 분석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Ⅵ. </a:t>
            </a:r>
            <a:r>
              <a:rPr lang="ko-KR" altLang="en-US" sz="900" dirty="0" smtClean="0">
                <a:latin typeface="+mn-ea"/>
              </a:rPr>
              <a:t>시사점 및 결론</a:t>
            </a:r>
            <a:endParaRPr lang="en-US" altLang="ko-KR" sz="900" dirty="0" smtClean="0">
              <a:latin typeface="+mn-ea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900" dirty="0" smtClean="0">
                <a:latin typeface="+mn-ea"/>
              </a:rPr>
              <a:t>4</a:t>
            </a:r>
            <a:r>
              <a:rPr lang="ko-KR" altLang="en-US" sz="900" dirty="0" smtClean="0">
                <a:latin typeface="+mn-ea"/>
              </a:rPr>
              <a:t>팀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Ⅰ. </a:t>
            </a:r>
            <a:r>
              <a:rPr lang="ko-KR" altLang="en-US" sz="900" dirty="0" smtClean="0">
                <a:latin typeface="+mn-ea"/>
              </a:rPr>
              <a:t>분석 배경 및 내용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Ⅱ. </a:t>
            </a:r>
            <a:r>
              <a:rPr lang="ko-KR" altLang="en-US" sz="900" dirty="0" err="1" smtClean="0">
                <a:latin typeface="+mn-ea"/>
              </a:rPr>
              <a:t>교차로별</a:t>
            </a:r>
            <a:r>
              <a:rPr lang="ko-KR" altLang="en-US" sz="900" dirty="0" smtClean="0">
                <a:latin typeface="+mn-ea"/>
              </a:rPr>
              <a:t> 교통량 분석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Ⅲ. </a:t>
            </a:r>
            <a:r>
              <a:rPr lang="ko-KR" altLang="en-US" sz="900" dirty="0" err="1" smtClean="0">
                <a:latin typeface="+mn-ea"/>
              </a:rPr>
              <a:t>교차로별</a:t>
            </a:r>
            <a:r>
              <a:rPr lang="ko-KR" altLang="en-US" sz="900" dirty="0" smtClean="0">
                <a:latin typeface="+mn-ea"/>
              </a:rPr>
              <a:t> 보행자 분석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Ⅳ. </a:t>
            </a:r>
            <a:r>
              <a:rPr lang="ko-KR" altLang="en-US" sz="900" dirty="0" err="1" smtClean="0">
                <a:latin typeface="+mn-ea"/>
              </a:rPr>
              <a:t>교차로별</a:t>
            </a:r>
            <a:r>
              <a:rPr lang="ko-KR" altLang="en-US" sz="900" dirty="0" smtClean="0">
                <a:latin typeface="+mn-ea"/>
              </a:rPr>
              <a:t> 설 및 추석 연휴 교통량 비교</a:t>
            </a:r>
            <a:endParaRPr lang="en-US" altLang="ko-KR" sz="900" dirty="0" smtClean="0">
              <a:latin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sz="900" dirty="0" smtClean="0">
                <a:latin typeface="+mn-ea"/>
              </a:rPr>
              <a:t>Ⅴ. </a:t>
            </a:r>
            <a:r>
              <a:rPr lang="ko-KR" altLang="en-US" sz="900" dirty="0" smtClean="0">
                <a:latin typeface="+mn-ea"/>
              </a:rPr>
              <a:t>시사점 및 결론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0275" y="791499"/>
            <a:ext cx="5016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/>
              </a:rPr>
              <a:t>목차</a:t>
            </a:r>
            <a:endParaRPr lang="en-US" altLang="ko-KR" b="1" dirty="0" smtClean="0">
              <a:latin typeface="나눔스퀘어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350" y="527405"/>
            <a:ext cx="5848350" cy="114300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4350" y="1402959"/>
            <a:ext cx="5848350" cy="115411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107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1090621"/>
            <a:ext cx="3739050" cy="74523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815" b="1" dirty="0">
                <a:latin typeface="Malgun Gothic"/>
                <a:cs typeface="Malgun Gothic"/>
              </a:rPr>
              <a:t>Ⅴ.</a:t>
            </a:r>
            <a:r>
              <a:rPr sz="1815" b="1" spc="-73" dirty="0">
                <a:latin typeface="Malgun Gothic"/>
                <a:cs typeface="Malgun Gothic"/>
              </a:rPr>
              <a:t> </a:t>
            </a:r>
            <a:r>
              <a:rPr sz="1815" b="1" spc="-64" dirty="0">
                <a:latin typeface="Malgun Gothic"/>
                <a:cs typeface="Malgun Gothic"/>
              </a:rPr>
              <a:t>교통약자와</a:t>
            </a:r>
            <a:r>
              <a:rPr sz="1815" b="1" spc="-68" dirty="0">
                <a:latin typeface="Malgun Gothic"/>
                <a:cs typeface="Malgun Gothic"/>
              </a:rPr>
              <a:t> </a:t>
            </a:r>
            <a:r>
              <a:rPr sz="1815" b="1" spc="-50" dirty="0">
                <a:latin typeface="Malgun Gothic"/>
                <a:cs typeface="Malgun Gothic"/>
              </a:rPr>
              <a:t>보행속도</a:t>
            </a:r>
            <a:r>
              <a:rPr sz="1815" b="1" spc="-73" dirty="0">
                <a:latin typeface="Malgun Gothic"/>
                <a:cs typeface="Malgun Gothic"/>
              </a:rPr>
              <a:t> </a:t>
            </a:r>
            <a:r>
              <a:rPr sz="1815" b="1" dirty="0">
                <a:latin typeface="Malgun Gothic"/>
                <a:cs typeface="Malgun Gothic"/>
              </a:rPr>
              <a:t>간</a:t>
            </a:r>
            <a:r>
              <a:rPr sz="1815" b="1" spc="-68" dirty="0">
                <a:latin typeface="Malgun Gothic"/>
                <a:cs typeface="Malgun Gothic"/>
              </a:rPr>
              <a:t> </a:t>
            </a:r>
            <a:r>
              <a:rPr sz="1815" b="1" spc="-45" dirty="0">
                <a:latin typeface="Malgun Gothic"/>
                <a:cs typeface="Malgun Gothic"/>
              </a:rPr>
              <a:t>회귀분석</a:t>
            </a:r>
            <a:endParaRPr sz="1815">
              <a:latin typeface="Malgun Gothic"/>
              <a:cs typeface="Malgun Gothic"/>
            </a:endParaRPr>
          </a:p>
          <a:p>
            <a:pPr marL="11527">
              <a:spcBef>
                <a:spcPts val="1824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32" dirty="0">
                <a:latin typeface="Malgun Gothic"/>
                <a:cs typeface="Malgun Gothic"/>
              </a:rPr>
              <a:t>총괄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04" y="2021925"/>
            <a:ext cx="6090365" cy="962782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40341" rIns="0" bIns="0" rtlCol="0">
            <a:spAutoFit/>
          </a:bodyPr>
          <a:lstStyle/>
          <a:p>
            <a:pPr marL="62243">
              <a:spcBef>
                <a:spcPts val="318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72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2022년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5월~2022년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9" dirty="0">
                <a:latin typeface="Malgun Gothic"/>
                <a:cs typeface="Malgun Gothic"/>
              </a:rPr>
              <a:t>9월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스마트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횡단보도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데이터를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이용하여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교통약자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분포와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필요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보행시간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간의</a:t>
            </a:r>
            <a:endParaRPr sz="998">
              <a:latin typeface="Malgun Gothic"/>
              <a:cs typeface="Malgun Gothic"/>
            </a:endParaRPr>
          </a:p>
          <a:p>
            <a:pPr marL="165982">
              <a:spcBef>
                <a:spcPts val="794"/>
              </a:spcBef>
            </a:pPr>
            <a:r>
              <a:rPr sz="998" b="1" spc="-45" dirty="0">
                <a:latin typeface="Malgun Gothic"/>
                <a:cs typeface="Malgun Gothic"/>
              </a:rPr>
              <a:t>관계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규명을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위한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회귀분석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시행.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785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00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보행거리)</a:t>
            </a:r>
            <a:r>
              <a:rPr sz="998" b="1" spc="-100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자운학교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앞:</a:t>
            </a:r>
            <a:r>
              <a:rPr sz="998" b="1" spc="-16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35m,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파주병원:</a:t>
            </a:r>
            <a:r>
              <a:rPr sz="998" b="1" spc="-16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20m,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금촌</a:t>
            </a:r>
            <a:r>
              <a:rPr sz="998" b="1" spc="-95" dirty="0">
                <a:latin typeface="Malgun Gothic"/>
                <a:cs typeface="Malgun Gothic"/>
              </a:rPr>
              <a:t> 119안전센터/노인복지관:</a:t>
            </a:r>
            <a:r>
              <a:rPr sz="998" b="1" spc="-16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16m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785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상관분석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시행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교통약자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있을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때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보행시간이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얼마나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필요한지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추정.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412" y="3544631"/>
            <a:ext cx="1960005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68" dirty="0">
                <a:latin typeface="Malgun Gothic"/>
                <a:cs typeface="Malgun Gothic"/>
              </a:rPr>
              <a:t> </a:t>
            </a:r>
            <a:r>
              <a:rPr sz="1452" b="1" spc="-86" dirty="0">
                <a:latin typeface="Malgun Gothic"/>
                <a:cs typeface="Malgun Gothic"/>
              </a:rPr>
              <a:t>보행시간</a:t>
            </a:r>
            <a:r>
              <a:rPr sz="1452" b="1" spc="-54" dirty="0">
                <a:latin typeface="Malgun Gothic"/>
                <a:cs typeface="Malgun Gothic"/>
              </a:rPr>
              <a:t> </a:t>
            </a:r>
            <a:r>
              <a:rPr sz="1452" b="1" spc="-50" dirty="0">
                <a:latin typeface="Malgun Gothic"/>
                <a:cs typeface="Malgun Gothic"/>
              </a:rPr>
              <a:t>기초</a:t>
            </a:r>
            <a:r>
              <a:rPr sz="1452" b="1" spc="-59" dirty="0">
                <a:latin typeface="Malgun Gothic"/>
                <a:cs typeface="Malgun Gothic"/>
              </a:rPr>
              <a:t> </a:t>
            </a:r>
            <a:r>
              <a:rPr sz="1452" b="1" spc="-50" dirty="0">
                <a:latin typeface="Malgun Gothic"/>
                <a:cs typeface="Malgun Gothic"/>
              </a:rPr>
              <a:t>통계량</a:t>
            </a:r>
            <a:endParaRPr sz="1452">
              <a:latin typeface="Malgun Gothic"/>
              <a:cs typeface="Malgun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09406" y="3939283"/>
          <a:ext cx="6100159" cy="1094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7483"/>
                <a:gridCol w="626440"/>
                <a:gridCol w="627017"/>
                <a:gridCol w="626440"/>
                <a:gridCol w="626441"/>
                <a:gridCol w="626441"/>
                <a:gridCol w="627016"/>
                <a:gridCol w="626441"/>
                <a:gridCol w="626440"/>
              </a:tblGrid>
              <a:tr h="2195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count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mean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std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min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25%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50%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75%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max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금촌119안전센터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3248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15.49663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6.493239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15.875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17.3125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18.58523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41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537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80" dirty="0">
                          <a:latin typeface="Malgun Gothic"/>
                          <a:cs typeface="Malgun Gothic"/>
                        </a:rPr>
                        <a:t>자운학교</a:t>
                      </a:r>
                      <a:r>
                        <a:rPr sz="700" b="1" spc="-1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700" b="1" spc="-50" dirty="0">
                          <a:latin typeface="Malgun Gothic"/>
                          <a:cs typeface="Malgun Gothic"/>
                        </a:rPr>
                        <a:t>앞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3243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24.1719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7.407133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23.5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25.66667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27.625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57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노인복지관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3243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24.1719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7.407133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23.5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25.66667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27.625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57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417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486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파주병원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3225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18.74743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7.364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828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18.2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20.4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22.20833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57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5705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892231" y="5056389"/>
            <a:ext cx="1088059" cy="10877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635" b="1" spc="-45" dirty="0">
                <a:latin typeface="Malgun Gothic"/>
                <a:cs typeface="Malgun Gothic"/>
              </a:rPr>
              <a:t>표6[현장별보행속도기초통계량]</a:t>
            </a:r>
            <a:endParaRPr sz="635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412" y="5323562"/>
            <a:ext cx="1245390" cy="24965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543" b="1" spc="-100" dirty="0">
                <a:latin typeface="Malgun Gothic"/>
                <a:cs typeface="Malgun Gothic"/>
              </a:rPr>
              <a:t>Ⅴ-</a:t>
            </a:r>
            <a:r>
              <a:rPr sz="1543" b="1" dirty="0">
                <a:latin typeface="Malgun Gothic"/>
                <a:cs typeface="Malgun Gothic"/>
              </a:rPr>
              <a:t>1.</a:t>
            </a:r>
            <a:r>
              <a:rPr sz="1543" b="1" spc="-118" dirty="0">
                <a:latin typeface="Malgun Gothic"/>
                <a:cs typeface="Malgun Gothic"/>
              </a:rPr>
              <a:t> </a:t>
            </a:r>
            <a:r>
              <a:rPr sz="1543" b="1" spc="-59" dirty="0">
                <a:latin typeface="Malgun Gothic"/>
                <a:cs typeface="Malgun Gothic"/>
              </a:rPr>
              <a:t>상관분석</a:t>
            </a:r>
            <a:endParaRPr sz="1543">
              <a:latin typeface="Malgun Gothic"/>
              <a:cs typeface="Malgun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16" y="5927690"/>
            <a:ext cx="6059649" cy="2817811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79378"/>
              </p:ext>
            </p:extLst>
          </p:nvPr>
        </p:nvGraphicFramePr>
        <p:xfrm>
          <a:off x="412171" y="5737578"/>
          <a:ext cx="6135316" cy="3461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5316"/>
              </a:tblGrid>
              <a:tr h="32572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600" b="1" spc="-60" dirty="0">
                          <a:latin typeface="Malgun Gothic"/>
                          <a:cs typeface="Malgun Gothic"/>
                        </a:rPr>
                        <a:t>그래프45[교통약자-</a:t>
                      </a: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보행시간산점도]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4587">
                <a:tc>
                  <a:txBody>
                    <a:bodyPr/>
                    <a:lstStyle/>
                    <a:p>
                      <a:pPr marL="7493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600" b="1" spc="-75" dirty="0" err="1" smtClean="0">
                          <a:latin typeface="Malgun Gothic"/>
                          <a:cs typeface="Malgun Gothic"/>
                        </a:rPr>
                        <a:t>다음은</a:t>
                      </a:r>
                      <a:r>
                        <a:rPr lang="en-US" sz="600" b="1" spc="-75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75" dirty="0" err="1" smtClean="0">
                          <a:latin typeface="Malgun Gothic"/>
                          <a:cs typeface="Malgun Gothic"/>
                        </a:rPr>
                        <a:t>교통약자</a:t>
                      </a:r>
                      <a:r>
                        <a:rPr lang="en-US" sz="600" b="1" spc="-75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75" dirty="0" err="1" smtClean="0">
                          <a:latin typeface="Malgun Gothic"/>
                          <a:cs typeface="Malgun Gothic"/>
                        </a:rPr>
                        <a:t>분류와</a:t>
                      </a:r>
                      <a:r>
                        <a:rPr sz="600" b="1" spc="-45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80" dirty="0" err="1" smtClean="0">
                          <a:latin typeface="Malgun Gothic"/>
                          <a:cs typeface="Malgun Gothic"/>
                        </a:rPr>
                        <a:t>보행속도간</a:t>
                      </a:r>
                      <a:r>
                        <a:rPr lang="en-US" sz="600" b="1" spc="-80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80" dirty="0" err="1" smtClean="0">
                          <a:latin typeface="Malgun Gothic"/>
                          <a:cs typeface="Malgun Gothic"/>
                        </a:rPr>
                        <a:t>상관관계를</a:t>
                      </a:r>
                      <a:r>
                        <a:rPr lang="en-US" sz="600" b="1" spc="-80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80" dirty="0" err="1" smtClean="0">
                          <a:latin typeface="Malgun Gothic"/>
                          <a:cs typeface="Malgun Gothic"/>
                        </a:rPr>
                        <a:t>나타내는</a:t>
                      </a:r>
                      <a:r>
                        <a:rPr lang="en-US" sz="600" b="1" spc="-80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80" dirty="0" err="1" smtClean="0">
                          <a:latin typeface="Malgun Gothic"/>
                          <a:cs typeface="Malgun Gothic"/>
                        </a:rPr>
                        <a:t>산점도이다</a:t>
                      </a:r>
                      <a:r>
                        <a:rPr sz="600" b="1" spc="-80" dirty="0" smtClean="0">
                          <a:latin typeface="Malgun Gothic"/>
                          <a:cs typeface="Malgun Gothic"/>
                        </a:rPr>
                        <a:t>.</a:t>
                      </a:r>
                      <a:r>
                        <a:rPr lang="en-US" sz="600" b="1" spc="-80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80" dirty="0" err="1" smtClean="0">
                          <a:latin typeface="Malgun Gothic"/>
                          <a:cs typeface="Malgun Gothic"/>
                        </a:rPr>
                        <a:t>산점도를</a:t>
                      </a:r>
                      <a:r>
                        <a:rPr sz="600" b="1" spc="-30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75" dirty="0" err="1" smtClean="0">
                          <a:latin typeface="Malgun Gothic"/>
                          <a:cs typeface="Malgun Gothic"/>
                        </a:rPr>
                        <a:t>살펴보면</a:t>
                      </a:r>
                      <a:r>
                        <a:rPr lang="en-US" sz="600" b="1" spc="-75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75" dirty="0" err="1" smtClean="0">
                          <a:latin typeface="Malgun Gothic"/>
                          <a:cs typeface="Malgun Gothic"/>
                        </a:rPr>
                        <a:t>뚜렷한양</a:t>
                      </a:r>
                      <a:r>
                        <a:rPr sz="600" b="1" spc="-75" dirty="0">
                          <a:latin typeface="Malgun Gothic"/>
                          <a:cs typeface="Malgun Gothic"/>
                        </a:rPr>
                        <a:t>(+)</a:t>
                      </a:r>
                      <a:r>
                        <a:rPr sz="600" b="1" spc="-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85" dirty="0">
                          <a:latin typeface="Malgun Gothic"/>
                          <a:cs typeface="Malgun Gothic"/>
                        </a:rPr>
                        <a:t>또는음(-</a:t>
                      </a: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)</a:t>
                      </a:r>
                      <a:r>
                        <a:rPr sz="600" b="1" spc="-10" dirty="0" smtClean="0">
                          <a:latin typeface="Malgun Gothic"/>
                          <a:cs typeface="Malgun Gothic"/>
                        </a:rPr>
                        <a:t>의</a:t>
                      </a:r>
                      <a:r>
                        <a:rPr lang="en-US" sz="600" b="1" spc="-10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10" dirty="0" err="1" smtClean="0">
                          <a:latin typeface="Malgun Gothic"/>
                          <a:cs typeface="Malgun Gothic"/>
                        </a:rPr>
                        <a:t>상관관계를</a:t>
                      </a:r>
                      <a:r>
                        <a:rPr lang="en-US" sz="600" b="1" spc="-10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10" dirty="0" err="1" smtClean="0">
                          <a:latin typeface="Malgun Gothic"/>
                          <a:cs typeface="Malgun Gothic"/>
                        </a:rPr>
                        <a:t>파악하기는</a:t>
                      </a:r>
                      <a:r>
                        <a:rPr lang="en-US" sz="600" b="1" spc="-10" dirty="0" smtClean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10" dirty="0" err="1" smtClean="0">
                          <a:latin typeface="Malgun Gothic"/>
                          <a:cs typeface="Malgun Gothic"/>
                        </a:rPr>
                        <a:t>어렵다</a:t>
                      </a: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.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4379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40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684" y="1205490"/>
            <a:ext cx="5990029" cy="3651208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007094"/>
              </p:ext>
            </p:extLst>
          </p:nvPr>
        </p:nvGraphicFramePr>
        <p:xfrm>
          <a:off x="412171" y="1000947"/>
          <a:ext cx="6037344" cy="4464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7344"/>
              </a:tblGrid>
              <a:tr h="41378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600" b="1" spc="-35" dirty="0">
                          <a:latin typeface="Malgun Gothic"/>
                          <a:cs typeface="Malgun Gothic"/>
                        </a:rPr>
                        <a:t>그래프46[현장(보도길이)별평균보행속도]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187">
                <a:tc>
                  <a:txBody>
                    <a:bodyPr/>
                    <a:lstStyle/>
                    <a:p>
                      <a:pPr indent="635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가장 보행거리가 긴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자운학교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앞 횡단보도에서 가장 보행속도가 높았고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나머지 현장에서는 보행속도가 큰 차이를 보이지 않음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635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보행길이가 보행속도에 영향을 준 것일 수도 있지만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검증이 필요함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848" y="6050067"/>
            <a:ext cx="5140631" cy="2653722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35895"/>
              </p:ext>
            </p:extLst>
          </p:nvPr>
        </p:nvGraphicFramePr>
        <p:xfrm>
          <a:off x="412171" y="5863442"/>
          <a:ext cx="6046566" cy="3452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6566"/>
              </a:tblGrid>
              <a:tr h="3125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그래프47[교통약자수별평균보행속도]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187">
                <a:tc>
                  <a:txBody>
                    <a:bodyPr/>
                    <a:lstStyle/>
                    <a:p>
                      <a:pPr indent="635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약자수가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명일 때 최소 보행시간이 나타났고 이후 교통약자 수가 많아질 때 보행시간이 점점 늘어남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635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 이후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명 이상일 때 다시 감소하는 것으로 나타나지만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15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명 이상인 표본이 적어서 나타난 것일 수 있음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627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556502"/>
            <a:ext cx="1026395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50" dirty="0">
                <a:latin typeface="Malgun Gothic"/>
                <a:cs typeface="Malgun Gothic"/>
              </a:rPr>
              <a:t>가설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54" dirty="0">
                <a:latin typeface="Malgun Gothic"/>
                <a:cs typeface="Malgun Gothic"/>
              </a:rPr>
              <a:t>설정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04" y="955304"/>
            <a:ext cx="6044261" cy="409663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8036" rIns="0" bIns="0" rtlCol="0">
            <a:spAutoFit/>
          </a:bodyPr>
          <a:lstStyle/>
          <a:p>
            <a:pPr marL="62243">
              <a:spcBef>
                <a:spcPts val="300"/>
              </a:spcBef>
            </a:pPr>
            <a:r>
              <a:rPr sz="998" b="1" spc="-59" dirty="0">
                <a:latin typeface="Malgun Gothic"/>
                <a:cs typeface="Malgun Gothic"/>
              </a:rPr>
              <a:t>H0: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교통약자의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유무는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보행시간에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영향을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주지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않을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것이다.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522"/>
              </a:spcBef>
            </a:pPr>
            <a:r>
              <a:rPr sz="998" b="1" spc="-59" dirty="0">
                <a:latin typeface="Malgun Gothic"/>
                <a:cs typeface="Malgun Gothic"/>
              </a:rPr>
              <a:t>H1: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교통약자의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유무는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보행시간에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영향을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것이다.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412" y="1892833"/>
            <a:ext cx="1026395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50" dirty="0">
                <a:latin typeface="Malgun Gothic"/>
                <a:cs typeface="Malgun Gothic"/>
              </a:rPr>
              <a:t>집단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54" dirty="0">
                <a:latin typeface="Malgun Gothic"/>
                <a:cs typeface="Malgun Gothic"/>
              </a:rPr>
              <a:t>설정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7704" y="2290251"/>
            <a:ext cx="6044261" cy="409081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0" rIns="0" bIns="0" rtlCol="0">
            <a:spAutoFit/>
          </a:bodyPr>
          <a:lstStyle/>
          <a:p>
            <a:pPr marL="62243">
              <a:spcBef>
                <a:spcPts val="295"/>
              </a:spcBef>
            </a:pPr>
            <a:r>
              <a:rPr sz="998" b="1" spc="-50" dirty="0">
                <a:latin typeface="Malgun Gothic"/>
                <a:cs typeface="Malgun Gothic"/>
              </a:rPr>
              <a:t>집단</a:t>
            </a:r>
            <a:r>
              <a:rPr sz="998" b="1" spc="-231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1)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교통약자가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0</a:t>
            </a:r>
            <a:r>
              <a:rPr sz="998" b="1" spc="-231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명일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경우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535"/>
              </a:spcBef>
            </a:pPr>
            <a:r>
              <a:rPr sz="998" b="1" spc="-50" dirty="0">
                <a:latin typeface="Malgun Gothic"/>
                <a:cs typeface="Malgun Gothic"/>
              </a:rPr>
              <a:t>집단</a:t>
            </a:r>
            <a:r>
              <a:rPr sz="998" b="1" spc="-231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2)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교통약자가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1</a:t>
            </a:r>
            <a:r>
              <a:rPr sz="998" b="1" spc="-236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명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이상인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경우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412" y="3194700"/>
            <a:ext cx="610881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68" dirty="0">
                <a:latin typeface="Malgun Gothic"/>
                <a:cs typeface="Malgun Gothic"/>
              </a:rPr>
              <a:t>평균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704" y="3592118"/>
            <a:ext cx="6044261" cy="409081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0" rIns="0" bIns="0" rtlCol="0">
            <a:spAutoFit/>
          </a:bodyPr>
          <a:lstStyle/>
          <a:p>
            <a:pPr marL="62243">
              <a:spcBef>
                <a:spcPts val="295"/>
              </a:spcBef>
            </a:pPr>
            <a:r>
              <a:rPr sz="998" b="1" spc="-50" dirty="0">
                <a:latin typeface="Malgun Gothic"/>
                <a:cs typeface="Malgun Gothic"/>
              </a:rPr>
              <a:t>집단</a:t>
            </a:r>
            <a:r>
              <a:rPr sz="998" b="1" spc="-227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1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평균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=</a:t>
            </a:r>
            <a:r>
              <a:rPr sz="998" b="1" spc="-17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14.17</a:t>
            </a:r>
            <a:r>
              <a:rPr sz="998" b="1" spc="-2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초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535"/>
              </a:spcBef>
            </a:pPr>
            <a:r>
              <a:rPr sz="998" b="1" spc="-50" dirty="0">
                <a:latin typeface="Malgun Gothic"/>
                <a:cs typeface="Malgun Gothic"/>
              </a:rPr>
              <a:t>집단</a:t>
            </a:r>
            <a:r>
              <a:rPr sz="998" b="1" spc="-227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2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평균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=</a:t>
            </a:r>
            <a:r>
              <a:rPr sz="998" b="1" spc="-17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20.54</a:t>
            </a:r>
            <a:r>
              <a:rPr sz="998" b="1" spc="-2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초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412" y="4494839"/>
            <a:ext cx="610881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68" dirty="0">
                <a:latin typeface="Malgun Gothic"/>
                <a:cs typeface="Malgun Gothic"/>
              </a:rPr>
              <a:t>결과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704" y="4893640"/>
            <a:ext cx="6044261" cy="409081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0" rIns="0" bIns="0" rtlCol="0">
            <a:spAutoFit/>
          </a:bodyPr>
          <a:lstStyle/>
          <a:p>
            <a:pPr marL="62243">
              <a:spcBef>
                <a:spcPts val="295"/>
              </a:spcBef>
            </a:pPr>
            <a:r>
              <a:rPr sz="998" b="1" spc="-95" dirty="0">
                <a:latin typeface="Malgun Gothic"/>
                <a:cs typeface="Malgun Gothic"/>
              </a:rPr>
              <a:t>p-</a:t>
            </a:r>
            <a:r>
              <a:rPr sz="998" b="1" spc="-86" dirty="0">
                <a:latin typeface="Malgun Gothic"/>
                <a:cs typeface="Malgun Gothic"/>
              </a:rPr>
              <a:t>value</a:t>
            </a:r>
            <a:r>
              <a:rPr sz="998" b="1" spc="-17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=0.00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수준으로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유의수준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0.05</a:t>
            </a:r>
            <a:r>
              <a:rPr sz="998" b="1" spc="-241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보다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작기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때문에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535"/>
              </a:spcBef>
            </a:pPr>
            <a:r>
              <a:rPr sz="998" b="1" spc="-82" dirty="0">
                <a:latin typeface="Malgun Gothic"/>
                <a:cs typeface="Malgun Gothic"/>
              </a:rPr>
              <a:t>귀무가설을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기각,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대립가설을</a:t>
            </a:r>
            <a:r>
              <a:rPr sz="998" b="1" spc="-95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채택한다.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412" y="5796592"/>
            <a:ext cx="783771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77" dirty="0">
                <a:latin typeface="Malgun Gothic"/>
                <a:cs typeface="Malgun Gothic"/>
              </a:rPr>
              <a:t>시사점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704" y="6195392"/>
            <a:ext cx="6044261" cy="191394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0" rIns="0" bIns="0" rtlCol="0">
            <a:spAutoFit/>
          </a:bodyPr>
          <a:lstStyle/>
          <a:p>
            <a:pPr marL="62243">
              <a:spcBef>
                <a:spcPts val="295"/>
              </a:spcBef>
            </a:pPr>
            <a:r>
              <a:rPr sz="998" dirty="0">
                <a:latin typeface="Malgun Gothic"/>
                <a:cs typeface="Malgun Gothic"/>
              </a:rPr>
              <a:t>»</a:t>
            </a:r>
            <a:r>
              <a:rPr sz="998" spc="-11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교통약자의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유무는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보행시간에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통계적으로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유의미한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영향을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끼친다.</a:t>
            </a:r>
            <a:endParaRPr sz="998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2570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974437"/>
            <a:ext cx="2231443" cy="690542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b="1" spc="-100" dirty="0">
                <a:latin typeface="Malgun Gothic"/>
                <a:cs typeface="Malgun Gothic"/>
              </a:rPr>
              <a:t>Ⅴ-</a:t>
            </a:r>
            <a:r>
              <a:rPr sz="1543" b="1" dirty="0">
                <a:latin typeface="Malgun Gothic"/>
                <a:cs typeface="Malgun Gothic"/>
              </a:rPr>
              <a:t>2.</a:t>
            </a:r>
            <a:r>
              <a:rPr sz="1543" b="1" spc="-113" dirty="0">
                <a:latin typeface="Malgun Gothic"/>
                <a:cs typeface="Malgun Gothic"/>
              </a:rPr>
              <a:t> </a:t>
            </a:r>
            <a:r>
              <a:rPr sz="1543" b="1" spc="-77" dirty="0">
                <a:latin typeface="Malgun Gothic"/>
                <a:cs typeface="Malgun Gothic"/>
              </a:rPr>
              <a:t>최소자승법</a:t>
            </a:r>
            <a:r>
              <a:rPr sz="1543" b="1" spc="-54" dirty="0">
                <a:latin typeface="Malgun Gothic"/>
                <a:cs typeface="Malgun Gothic"/>
              </a:rPr>
              <a:t> </a:t>
            </a:r>
            <a:r>
              <a:rPr sz="1543" b="1" spc="-73" dirty="0">
                <a:latin typeface="Malgun Gothic"/>
                <a:cs typeface="Malgun Gothic"/>
              </a:rPr>
              <a:t>회귀분석</a:t>
            </a:r>
            <a:endParaRPr sz="1543">
              <a:latin typeface="Malgun Gothic"/>
              <a:cs typeface="Malgun Gothic"/>
            </a:endParaRPr>
          </a:p>
          <a:p>
            <a:pPr marL="11527">
              <a:spcBef>
                <a:spcPts val="1729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50" dirty="0">
                <a:latin typeface="Malgun Gothic"/>
                <a:cs typeface="Malgun Gothic"/>
              </a:rPr>
              <a:t>변수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23" dirty="0">
                <a:latin typeface="Malgun Gothic"/>
                <a:cs typeface="Malgun Gothic"/>
              </a:rPr>
              <a:t>설정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05" y="1828287"/>
            <a:ext cx="6071922" cy="409081"/>
          </a:xfrm>
          <a:prstGeom prst="rect">
            <a:avLst/>
          </a:prstGeom>
          <a:ln w="6401">
            <a:solidFill>
              <a:srgbClr val="000000"/>
            </a:solidFill>
          </a:ln>
        </p:spPr>
        <p:txBody>
          <a:bodyPr vert="horz" wrap="square" lIns="0" tIns="37460" rIns="0" bIns="0" rtlCol="0">
            <a:spAutoFit/>
          </a:bodyPr>
          <a:lstStyle/>
          <a:p>
            <a:pPr marL="62243">
              <a:spcBef>
                <a:spcPts val="295"/>
              </a:spcBef>
            </a:pPr>
            <a:r>
              <a:rPr sz="998" b="1" spc="-82" dirty="0">
                <a:latin typeface="Malgun Gothic"/>
                <a:cs typeface="Malgun Gothic"/>
              </a:rPr>
              <a:t>독립변수)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보도길이,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교통약자의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수,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시간,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월,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요일</a:t>
            </a:r>
            <a:endParaRPr sz="998">
              <a:latin typeface="Malgun Gothic"/>
              <a:cs typeface="Malgun Gothic"/>
            </a:endParaRPr>
          </a:p>
          <a:p>
            <a:pPr marL="62243">
              <a:spcBef>
                <a:spcPts val="522"/>
              </a:spcBef>
            </a:pPr>
            <a:r>
              <a:rPr sz="998" b="1" spc="-82" dirty="0">
                <a:latin typeface="Malgun Gothic"/>
                <a:cs typeface="Malgun Gothic"/>
              </a:rPr>
              <a:t>종속변수)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보행시간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412" y="2751755"/>
            <a:ext cx="4640964" cy="897903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7" dirty="0">
                <a:latin typeface="Malgun Gothic"/>
                <a:cs typeface="Malgun Gothic"/>
              </a:rPr>
              <a:t> </a:t>
            </a:r>
            <a:r>
              <a:rPr sz="1452" b="1" spc="-9" dirty="0">
                <a:latin typeface="Malgun Gothic"/>
                <a:cs typeface="Malgun Gothic"/>
              </a:rPr>
              <a:t>1</a:t>
            </a:r>
            <a:r>
              <a:rPr sz="1452" b="1" spc="-281" dirty="0">
                <a:latin typeface="Malgun Gothic"/>
                <a:cs typeface="Malgun Gothic"/>
              </a:rPr>
              <a:t> </a:t>
            </a:r>
            <a:r>
              <a:rPr sz="1452" b="1" dirty="0">
                <a:latin typeface="Malgun Gothic"/>
                <a:cs typeface="Malgun Gothic"/>
              </a:rPr>
              <a:t>차</a:t>
            </a:r>
            <a:r>
              <a:rPr sz="1452" b="1" spc="-68" dirty="0">
                <a:latin typeface="Malgun Gothic"/>
                <a:cs typeface="Malgun Gothic"/>
              </a:rPr>
              <a:t> </a:t>
            </a:r>
            <a:r>
              <a:rPr sz="1452" b="1" spc="-50" dirty="0">
                <a:latin typeface="Malgun Gothic"/>
                <a:cs typeface="Malgun Gothic"/>
              </a:rPr>
              <a:t>분석</a:t>
            </a:r>
            <a:r>
              <a:rPr sz="1452" b="1" spc="-68" dirty="0">
                <a:latin typeface="Malgun Gothic"/>
                <a:cs typeface="Malgun Gothic"/>
              </a:rPr>
              <a:t> </a:t>
            </a:r>
            <a:r>
              <a:rPr sz="1452" b="1" spc="-23" dirty="0">
                <a:latin typeface="Malgun Gothic"/>
                <a:cs typeface="Malgun Gothic"/>
              </a:rPr>
              <a:t>결과</a:t>
            </a:r>
            <a:endParaRPr sz="1452" dirty="0">
              <a:latin typeface="Malgun Gothic"/>
              <a:cs typeface="Malgun Gothic"/>
            </a:endParaRPr>
          </a:p>
          <a:p>
            <a:pPr>
              <a:spcBef>
                <a:spcPts val="50"/>
              </a:spcBef>
            </a:pPr>
            <a:endParaRPr sz="1815" dirty="0">
              <a:latin typeface="Malgun Gothic"/>
              <a:cs typeface="Malgun Gothic"/>
            </a:endParaRPr>
          </a:p>
          <a:p>
            <a:pPr marL="76075"/>
            <a:r>
              <a:rPr sz="998" b="1" spc="-68" dirty="0">
                <a:latin typeface="Malgun Gothic"/>
                <a:cs typeface="Malgun Gothic"/>
              </a:rPr>
              <a:t>OLS</a:t>
            </a:r>
            <a:r>
              <a:rPr sz="998" b="1" spc="-141" dirty="0">
                <a:latin typeface="Malgun Gothic"/>
                <a:cs typeface="Malgun Gothic"/>
              </a:rPr>
              <a:t> </a:t>
            </a:r>
            <a:r>
              <a:rPr sz="998" b="1" spc="-95" dirty="0">
                <a:latin typeface="Malgun Gothic"/>
                <a:cs typeface="Malgun Gothic"/>
              </a:rPr>
              <a:t>Regression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Results</a:t>
            </a:r>
            <a:endParaRPr sz="998" dirty="0">
              <a:latin typeface="Malgun Gothic"/>
              <a:cs typeface="Malgun Gothic"/>
            </a:endParaRPr>
          </a:p>
          <a:p>
            <a:pPr marL="76075">
              <a:spcBef>
                <a:spcPts val="522"/>
              </a:spcBef>
            </a:pPr>
            <a:r>
              <a:rPr sz="998" b="1" spc="-95" dirty="0">
                <a:latin typeface="Malgun Gothic"/>
                <a:cs typeface="Malgun Gothic"/>
              </a:rPr>
              <a:t>=========================================================</a:t>
            </a:r>
            <a:endParaRPr sz="998" dirty="0">
              <a:latin typeface="Malgun Gothic"/>
              <a:cs typeface="Malgun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7704" y="3835369"/>
          <a:ext cx="4065237" cy="1928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1849"/>
                <a:gridCol w="1120332"/>
                <a:gridCol w="1195827"/>
                <a:gridCol w="787229"/>
              </a:tblGrid>
              <a:tr h="19363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85" dirty="0">
                          <a:latin typeface="Malgun Gothic"/>
                          <a:cs typeface="Malgun Gothic"/>
                        </a:rPr>
                        <a:t>Dep.</a:t>
                      </a:r>
                      <a:r>
                        <a:rPr sz="1000" b="1" spc="-1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Variable:</a:t>
                      </a:r>
                      <a:endParaRPr sz="1000" dirty="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보행시간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R-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squared: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0.351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Model: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6369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OLS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80" dirty="0">
                          <a:latin typeface="Malgun Gothic"/>
                          <a:cs typeface="Malgun Gothic"/>
                        </a:rPr>
                        <a:t>Adj.</a:t>
                      </a:r>
                      <a:r>
                        <a:rPr sz="1000" b="1" spc="-1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R-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squared: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0.350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Method: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85" dirty="0">
                          <a:latin typeface="Malgun Gothic"/>
                          <a:cs typeface="Malgun Gothic"/>
                        </a:rPr>
                        <a:t>Least</a:t>
                      </a:r>
                      <a:r>
                        <a:rPr sz="1000" b="1" spc="-1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Squares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F-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statistic: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998.4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Date: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75" dirty="0">
                          <a:latin typeface="Malgun Gothic"/>
                          <a:cs typeface="Malgun Gothic"/>
                        </a:rPr>
                        <a:t>Fri,</a:t>
                      </a:r>
                      <a:r>
                        <a:rPr sz="1000" b="1" spc="-2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50" dirty="0">
                          <a:latin typeface="Malgun Gothic"/>
                          <a:cs typeface="Malgun Gothic"/>
                        </a:rPr>
                        <a:t>18</a:t>
                      </a:r>
                      <a:r>
                        <a:rPr sz="1000" b="1" spc="-2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75" dirty="0">
                          <a:latin typeface="Malgun Gothic"/>
                          <a:cs typeface="Malgun Gothic"/>
                        </a:rPr>
                        <a:t>Nov</a:t>
                      </a:r>
                      <a:r>
                        <a:rPr sz="1000" b="1" spc="-2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2022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85" dirty="0">
                          <a:latin typeface="Malgun Gothic"/>
                          <a:cs typeface="Malgun Gothic"/>
                        </a:rPr>
                        <a:t>Prob</a:t>
                      </a:r>
                      <a:r>
                        <a:rPr sz="1000" b="1" spc="-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10" dirty="0">
                          <a:latin typeface="Malgun Gothic"/>
                          <a:cs typeface="Malgun Gothic"/>
                        </a:rPr>
                        <a:t>(F-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statistic):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45783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0.00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Time: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16:20:28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Log-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Likelihood: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43083.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75" dirty="0">
                          <a:latin typeface="Malgun Gothic"/>
                          <a:cs typeface="Malgun Gothic"/>
                        </a:rPr>
                        <a:t>No.</a:t>
                      </a:r>
                      <a:r>
                        <a:rPr sz="1000" b="1" spc="-1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Observations: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220979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12947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AIC: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8.618e+04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957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55" dirty="0">
                          <a:latin typeface="Malgun Gothic"/>
                          <a:cs typeface="Malgun Gothic"/>
                        </a:rPr>
                        <a:t>Df</a:t>
                      </a:r>
                      <a:r>
                        <a:rPr sz="1000" b="1" spc="-204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Residuals: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5518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12939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BIC: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8.624e+04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55" dirty="0">
                          <a:latin typeface="Malgun Gothic"/>
                          <a:cs typeface="Malgun Gothic"/>
                        </a:rPr>
                        <a:t>Df</a:t>
                      </a:r>
                      <a:r>
                        <a:rPr sz="1000" b="1" spc="-204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Model: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7588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dirty="0">
                          <a:latin typeface="Malgun Gothic"/>
                          <a:cs typeface="Malgun Gothic"/>
                        </a:rPr>
                        <a:t>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93638">
                <a:tc>
                  <a:txBody>
                    <a:bodyPr/>
                    <a:lstStyle/>
                    <a:p>
                      <a:pPr marL="68580">
                        <a:lnSpc>
                          <a:spcPts val="1265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Covariance</a:t>
                      </a:r>
                      <a:r>
                        <a:rPr sz="1000" b="1" spc="-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Type: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165735" algn="r">
                        <a:lnSpc>
                          <a:spcPts val="1265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nonrobust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68418" y="5743203"/>
            <a:ext cx="4659982" cy="667505"/>
          </a:xfrm>
          <a:prstGeom prst="rect">
            <a:avLst/>
          </a:prstGeom>
        </p:spPr>
        <p:txBody>
          <a:bodyPr vert="horz" wrap="square" lIns="0" tIns="77801" rIns="0" bIns="0" rtlCol="0">
            <a:spAutoFit/>
          </a:bodyPr>
          <a:lstStyle/>
          <a:p>
            <a:pPr marL="11527">
              <a:spcBef>
                <a:spcPts val="613"/>
              </a:spcBef>
            </a:pPr>
            <a:r>
              <a:rPr sz="998" b="1" spc="-95" dirty="0">
                <a:latin typeface="Malgun Gothic"/>
                <a:cs typeface="Malgun Gothic"/>
              </a:rPr>
              <a:t>==========================================================</a:t>
            </a:r>
            <a:endParaRPr sz="998">
              <a:latin typeface="Malgun Gothic"/>
              <a:cs typeface="Malgun Gothic"/>
            </a:endParaRPr>
          </a:p>
          <a:p>
            <a:pPr marL="1180316">
              <a:spcBef>
                <a:spcPts val="522"/>
              </a:spcBef>
              <a:tabLst>
                <a:tab pos="1674227" algn="l"/>
                <a:tab pos="2319136" algn="l"/>
                <a:tab pos="2760025" algn="l"/>
                <a:tab pos="3320790" algn="l"/>
                <a:tab pos="3866571" algn="l"/>
              </a:tabLst>
            </a:pPr>
            <a:r>
              <a:rPr sz="998" b="1" spc="-18" dirty="0">
                <a:latin typeface="Malgun Gothic"/>
                <a:cs typeface="Malgun Gothic"/>
              </a:rPr>
              <a:t>coef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64" dirty="0">
                <a:latin typeface="Malgun Gothic"/>
                <a:cs typeface="Malgun Gothic"/>
              </a:rPr>
              <a:t>std</a:t>
            </a:r>
            <a:r>
              <a:rPr sz="998" b="1" spc="-185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err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45" dirty="0">
                <a:latin typeface="Malgun Gothic"/>
                <a:cs typeface="Malgun Gothic"/>
              </a:rPr>
              <a:t>t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18" dirty="0">
                <a:latin typeface="Malgun Gothic"/>
                <a:cs typeface="Malgun Gothic"/>
              </a:rPr>
              <a:t>P&gt;|t|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9" dirty="0">
                <a:latin typeface="Malgun Gothic"/>
                <a:cs typeface="Malgun Gothic"/>
              </a:rPr>
              <a:t>[0.025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9" dirty="0">
                <a:latin typeface="Malgun Gothic"/>
                <a:cs typeface="Malgun Gothic"/>
              </a:rPr>
              <a:t>0.975]</a:t>
            </a:r>
            <a:endParaRPr sz="998">
              <a:latin typeface="Malgun Gothic"/>
              <a:cs typeface="Malgun Gothic"/>
            </a:endParaRPr>
          </a:p>
          <a:p>
            <a:pPr marL="11527">
              <a:spcBef>
                <a:spcPts val="535"/>
              </a:spcBef>
            </a:pP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86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86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dirty="0">
                <a:latin typeface="Malgun Gothic"/>
                <a:cs typeface="Malgun Gothic"/>
              </a:rPr>
              <a:t>-</a:t>
            </a:r>
            <a:endParaRPr sz="998">
              <a:latin typeface="Malgun Gothic"/>
              <a:cs typeface="Malgun Gothi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7704" y="6466303"/>
          <a:ext cx="6042531" cy="28345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1582"/>
                <a:gridCol w="594168"/>
                <a:gridCol w="491586"/>
                <a:gridCol w="532504"/>
                <a:gridCol w="580912"/>
                <a:gridCol w="424735"/>
                <a:gridCol w="2387044"/>
              </a:tblGrid>
              <a:tr h="19421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Intercept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0.4761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0.407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R="9271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1.169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0.242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1.274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0.322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보도길이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0.5098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61.646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7018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0.494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0.526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교통약자_유모차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0.2227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6540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0.089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2.503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16510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0.012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0.397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0.048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교통약자_휠체어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0.4983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0.042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10489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11.816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8732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0.416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0.581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교통약자_목발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0.6927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0.081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8.603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2057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660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0.535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0.850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시간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0.3324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2573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37.131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0.315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0.350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dirty="0">
                          <a:latin typeface="Malgun Gothic"/>
                          <a:cs typeface="Malgun Gothic"/>
                        </a:rPr>
                        <a:t>월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0.3095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0.046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14351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6.720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22034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0.219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194214">
                <a:tc>
                  <a:txBody>
                    <a:bodyPr/>
                    <a:lstStyle/>
                    <a:p>
                      <a:pPr marL="6858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요일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0.0942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0.030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3.145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0.035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0.153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44352">
                <a:tc gridSpan="7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00" b="1" spc="-90" dirty="0">
                          <a:latin typeface="Malgun Gothic"/>
                          <a:cs typeface="Malgun Gothic"/>
                        </a:rPr>
                        <a:t>=========================================================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62241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Omnibus: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gridSpan="2"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1008.052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10" dirty="0">
                          <a:latin typeface="Malgun Gothic"/>
                          <a:cs typeface="Malgun Gothic"/>
                        </a:rPr>
                        <a:t>Durbin-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Watson: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315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1.419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Prob(Omnibus):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gridSpan="2">
                  <a:txBody>
                    <a:bodyPr/>
                    <a:lstStyle/>
                    <a:p>
                      <a:pPr marL="601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10" dirty="0">
                          <a:latin typeface="Malgun Gothic"/>
                          <a:cs typeface="Malgun Gothic"/>
                        </a:rPr>
                        <a:t>Jarque-</a:t>
                      </a:r>
                      <a:r>
                        <a:rPr sz="1000" b="1" spc="-85" dirty="0">
                          <a:latin typeface="Malgun Gothic"/>
                          <a:cs typeface="Malgun Gothic"/>
                        </a:rPr>
                        <a:t>Bera</a:t>
                      </a:r>
                      <a:r>
                        <a:rPr sz="1000" b="1" spc="-1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(JB):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997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3148.904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Skew: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gridSpan="2">
                  <a:txBody>
                    <a:bodyPr/>
                    <a:lstStyle/>
                    <a:p>
                      <a:pPr marR="2222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0.394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Prob(JB):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305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0.00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30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Kurtosis: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4953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5.284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80" dirty="0">
                          <a:latin typeface="Malgun Gothic"/>
                          <a:cs typeface="Malgun Gothic"/>
                        </a:rPr>
                        <a:t>Cond.</a:t>
                      </a:r>
                      <a:r>
                        <a:rPr sz="1000" b="1" spc="-2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No.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42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186.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14938" y="3133166"/>
            <a:ext cx="6050024" cy="6161006"/>
          </a:xfrm>
          <a:custGeom>
            <a:avLst/>
            <a:gdLst/>
            <a:ahLst/>
            <a:cxnLst/>
            <a:rect l="l" t="t" r="r" b="b"/>
            <a:pathLst>
              <a:path w="6666230" h="6529705">
                <a:moveTo>
                  <a:pt x="6096" y="6108"/>
                </a:moveTo>
                <a:lnTo>
                  <a:pt x="0" y="6108"/>
                </a:lnTo>
                <a:lnTo>
                  <a:pt x="0" y="6529705"/>
                </a:lnTo>
                <a:lnTo>
                  <a:pt x="6096" y="6529705"/>
                </a:lnTo>
                <a:lnTo>
                  <a:pt x="6096" y="6108"/>
                </a:lnTo>
                <a:close/>
              </a:path>
              <a:path w="6666230" h="6529705">
                <a:moveTo>
                  <a:pt x="6665722" y="6108"/>
                </a:moveTo>
                <a:lnTo>
                  <a:pt x="6659626" y="6108"/>
                </a:lnTo>
                <a:lnTo>
                  <a:pt x="6659626" y="6529705"/>
                </a:lnTo>
                <a:lnTo>
                  <a:pt x="6665722" y="6529705"/>
                </a:lnTo>
                <a:lnTo>
                  <a:pt x="6665722" y="6108"/>
                </a:lnTo>
                <a:close/>
              </a:path>
              <a:path w="6666230" h="6529705">
                <a:moveTo>
                  <a:pt x="6665722" y="0"/>
                </a:moveTo>
                <a:lnTo>
                  <a:pt x="6659626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6096" y="6096"/>
                </a:lnTo>
                <a:lnTo>
                  <a:pt x="6659626" y="6096"/>
                </a:lnTo>
                <a:lnTo>
                  <a:pt x="6665722" y="6096"/>
                </a:lnTo>
                <a:lnTo>
                  <a:pt x="66657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077399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993801"/>
            <a:ext cx="956662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82" dirty="0">
                <a:latin typeface="Malgun Gothic"/>
                <a:cs typeface="Malgun Gothic"/>
              </a:rPr>
              <a:t>수정사항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04" y="1391219"/>
            <a:ext cx="5990088" cy="62677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0" rIns="0" bIns="0" rtlCol="0">
            <a:spAutoFit/>
          </a:bodyPr>
          <a:lstStyle/>
          <a:p>
            <a:pPr marL="191916" indent="-130250">
              <a:spcBef>
                <a:spcPts val="295"/>
              </a:spcBef>
              <a:buAutoNum type="arabicParenR"/>
              <a:tabLst>
                <a:tab pos="192493" algn="l"/>
              </a:tabLst>
            </a:pPr>
            <a:r>
              <a:rPr sz="998" b="1" spc="-95" dirty="0">
                <a:latin typeface="Malgun Gothic"/>
                <a:cs typeface="Malgun Gothic"/>
              </a:rPr>
              <a:t>F-</a:t>
            </a:r>
            <a:r>
              <a:rPr sz="998" b="1" spc="-73" dirty="0">
                <a:latin typeface="Malgun Gothic"/>
                <a:cs typeface="Malgun Gothic"/>
              </a:rPr>
              <a:t>통계량은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0.05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이하로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회귀모형은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적절함.</a:t>
            </a:r>
            <a:endParaRPr sz="998">
              <a:latin typeface="Malgun Gothic"/>
              <a:cs typeface="Malgun Gothic"/>
            </a:endParaRPr>
          </a:p>
          <a:p>
            <a:pPr marL="198832" indent="-137166">
              <a:spcBef>
                <a:spcPts val="535"/>
              </a:spcBef>
              <a:buAutoNum type="arabicParenR"/>
              <a:tabLst>
                <a:tab pos="199409" algn="l"/>
              </a:tabLst>
            </a:pPr>
            <a:r>
              <a:rPr sz="998" b="1" spc="-50" dirty="0">
                <a:latin typeface="Malgun Gothic"/>
                <a:cs typeface="Malgun Gothic"/>
              </a:rPr>
              <a:t>모든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변수의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t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값은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0.05</a:t>
            </a:r>
            <a:r>
              <a:rPr sz="998" b="1" spc="-245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이하로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통계적으로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유의미함.</a:t>
            </a:r>
            <a:endParaRPr sz="998">
              <a:latin typeface="Malgun Gothic"/>
              <a:cs typeface="Malgun Gothic"/>
            </a:endParaRPr>
          </a:p>
          <a:p>
            <a:pPr marL="198832" indent="-137166">
              <a:spcBef>
                <a:spcPts val="522"/>
              </a:spcBef>
              <a:buAutoNum type="arabicParenR"/>
              <a:tabLst>
                <a:tab pos="199409" algn="l"/>
              </a:tabLst>
            </a:pPr>
            <a:r>
              <a:rPr sz="998" b="1" spc="-73" dirty="0">
                <a:latin typeface="Malgun Gothic"/>
                <a:cs typeface="Malgun Gothic"/>
              </a:rPr>
              <a:t>적합도가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낮으므로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영향이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너무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적은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요일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변수를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제거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412" y="2535987"/>
            <a:ext cx="4640964" cy="81095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7" dirty="0">
                <a:latin typeface="Malgun Gothic"/>
                <a:cs typeface="Malgun Gothic"/>
              </a:rPr>
              <a:t> </a:t>
            </a:r>
            <a:r>
              <a:rPr sz="1452" b="1" spc="-9" dirty="0">
                <a:latin typeface="Malgun Gothic"/>
                <a:cs typeface="Malgun Gothic"/>
              </a:rPr>
              <a:t>2</a:t>
            </a:r>
            <a:r>
              <a:rPr sz="1452" b="1" spc="-281" dirty="0">
                <a:latin typeface="Malgun Gothic"/>
                <a:cs typeface="Malgun Gothic"/>
              </a:rPr>
              <a:t> </a:t>
            </a:r>
            <a:r>
              <a:rPr sz="1452" b="1" dirty="0">
                <a:latin typeface="Malgun Gothic"/>
                <a:cs typeface="Malgun Gothic"/>
              </a:rPr>
              <a:t>차</a:t>
            </a:r>
            <a:r>
              <a:rPr sz="1452" b="1" spc="-68" dirty="0">
                <a:latin typeface="Malgun Gothic"/>
                <a:cs typeface="Malgun Gothic"/>
              </a:rPr>
              <a:t> </a:t>
            </a:r>
            <a:r>
              <a:rPr sz="1452" b="1" spc="-50" dirty="0">
                <a:latin typeface="Malgun Gothic"/>
                <a:cs typeface="Malgun Gothic"/>
              </a:rPr>
              <a:t>분석</a:t>
            </a:r>
            <a:r>
              <a:rPr sz="1452" b="1" spc="-68" dirty="0">
                <a:latin typeface="Malgun Gothic"/>
                <a:cs typeface="Malgun Gothic"/>
              </a:rPr>
              <a:t> </a:t>
            </a:r>
            <a:r>
              <a:rPr sz="1452" b="1" spc="-23" dirty="0">
                <a:latin typeface="Malgun Gothic"/>
                <a:cs typeface="Malgun Gothic"/>
              </a:rPr>
              <a:t>결과</a:t>
            </a:r>
            <a:endParaRPr sz="1452" dirty="0">
              <a:latin typeface="Malgun Gothic"/>
              <a:cs typeface="Malgun Gothic"/>
            </a:endParaRPr>
          </a:p>
          <a:p>
            <a:pPr marL="76075">
              <a:spcBef>
                <a:spcPts val="1597"/>
              </a:spcBef>
            </a:pPr>
            <a:r>
              <a:rPr sz="998" b="1" spc="-68" dirty="0">
                <a:latin typeface="Malgun Gothic"/>
                <a:cs typeface="Malgun Gothic"/>
              </a:rPr>
              <a:t>OLS</a:t>
            </a:r>
            <a:r>
              <a:rPr sz="998" b="1" spc="-141" dirty="0">
                <a:latin typeface="Malgun Gothic"/>
                <a:cs typeface="Malgun Gothic"/>
              </a:rPr>
              <a:t> </a:t>
            </a:r>
            <a:r>
              <a:rPr sz="998" b="1" spc="-95" dirty="0">
                <a:latin typeface="Malgun Gothic"/>
                <a:cs typeface="Malgun Gothic"/>
              </a:rPr>
              <a:t>Regression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Results</a:t>
            </a:r>
            <a:endParaRPr sz="998" dirty="0">
              <a:latin typeface="Malgun Gothic"/>
              <a:cs typeface="Malgun Gothic"/>
            </a:endParaRPr>
          </a:p>
          <a:p>
            <a:pPr marL="76075">
              <a:spcBef>
                <a:spcPts val="535"/>
              </a:spcBef>
            </a:pPr>
            <a:r>
              <a:rPr sz="998" b="1" spc="-95" dirty="0">
                <a:latin typeface="Malgun Gothic"/>
                <a:cs typeface="Malgun Gothic"/>
              </a:rPr>
              <a:t>=========================================================</a:t>
            </a:r>
            <a:endParaRPr sz="998" dirty="0">
              <a:latin typeface="Malgun Gothic"/>
              <a:cs typeface="Malgun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7704" y="3398300"/>
          <a:ext cx="3961504" cy="2051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1849"/>
                <a:gridCol w="1055210"/>
                <a:gridCol w="1118603"/>
                <a:gridCol w="825842"/>
              </a:tblGrid>
              <a:tr h="19421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85" dirty="0">
                          <a:latin typeface="Malgun Gothic"/>
                          <a:cs typeface="Malgun Gothic"/>
                        </a:rPr>
                        <a:t>Dep.</a:t>
                      </a:r>
                      <a:r>
                        <a:rPr sz="1000" b="1" spc="-1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Variable: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보행시간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R-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squared: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0.350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Model: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6375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OLS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80" dirty="0">
                          <a:latin typeface="Malgun Gothic"/>
                          <a:cs typeface="Malgun Gothic"/>
                        </a:rPr>
                        <a:t>Adj.</a:t>
                      </a:r>
                      <a:r>
                        <a:rPr sz="1000" b="1" spc="-1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14" dirty="0">
                          <a:latin typeface="Malgun Gothic"/>
                          <a:cs typeface="Malgun Gothic"/>
                        </a:rPr>
                        <a:t>R-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squared: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0.350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Method: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85" dirty="0">
                          <a:latin typeface="Malgun Gothic"/>
                          <a:cs typeface="Malgun Gothic"/>
                        </a:rPr>
                        <a:t>Least</a:t>
                      </a:r>
                      <a:r>
                        <a:rPr sz="1000" b="1" spc="-1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Squares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F-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statistic: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1162.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Date: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75" dirty="0">
                          <a:latin typeface="Malgun Gothic"/>
                          <a:cs typeface="Malgun Gothic"/>
                        </a:rPr>
                        <a:t>Fri,</a:t>
                      </a:r>
                      <a:r>
                        <a:rPr sz="1000" b="1" spc="-2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50" dirty="0">
                          <a:latin typeface="Malgun Gothic"/>
                          <a:cs typeface="Malgun Gothic"/>
                        </a:rPr>
                        <a:t>18</a:t>
                      </a:r>
                      <a:r>
                        <a:rPr sz="1000" b="1" spc="-2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75" dirty="0">
                          <a:latin typeface="Malgun Gothic"/>
                          <a:cs typeface="Malgun Gothic"/>
                        </a:rPr>
                        <a:t>Nov</a:t>
                      </a:r>
                      <a:r>
                        <a:rPr sz="1000" b="1" spc="-2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2022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85" dirty="0">
                          <a:latin typeface="Malgun Gothic"/>
                          <a:cs typeface="Malgun Gothic"/>
                        </a:rPr>
                        <a:t>Prob</a:t>
                      </a:r>
                      <a:r>
                        <a:rPr sz="1000" b="1" spc="-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10" dirty="0">
                          <a:latin typeface="Malgun Gothic"/>
                          <a:cs typeface="Malgun Gothic"/>
                        </a:rPr>
                        <a:t>(F-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statistic):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0.00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Time: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16:28:21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10" dirty="0">
                          <a:latin typeface="Malgun Gothic"/>
                          <a:cs typeface="Malgun Gothic"/>
                        </a:rPr>
                        <a:t>Log-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Likelihood: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43088.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75" dirty="0">
                          <a:latin typeface="Malgun Gothic"/>
                          <a:cs typeface="Malgun Gothic"/>
                        </a:rPr>
                        <a:t>No.</a:t>
                      </a:r>
                      <a:r>
                        <a:rPr sz="1000" b="1" spc="-1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Observations: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4922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12947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AIC: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8.619e+04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55" dirty="0">
                          <a:latin typeface="Malgun Gothic"/>
                          <a:cs typeface="Malgun Gothic"/>
                        </a:rPr>
                        <a:t>Df</a:t>
                      </a:r>
                      <a:r>
                        <a:rPr sz="1000" b="1" spc="-204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Residuals: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5518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12940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BIC: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8.624e+04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957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55" dirty="0">
                          <a:latin typeface="Malgun Gothic"/>
                          <a:cs typeface="Malgun Gothic"/>
                        </a:rPr>
                        <a:t>Df</a:t>
                      </a:r>
                      <a:r>
                        <a:rPr sz="1000" b="1" spc="-204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Model: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7594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dirty="0">
                          <a:latin typeface="Malgun Gothic"/>
                          <a:cs typeface="Malgun Gothic"/>
                        </a:rPr>
                        <a:t>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94214">
                <a:tc>
                  <a:txBody>
                    <a:bodyPr/>
                    <a:lstStyle/>
                    <a:p>
                      <a:pPr marL="6858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Covariance</a:t>
                      </a:r>
                      <a:r>
                        <a:rPr sz="1000" b="1" spc="-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Type: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nonrobust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68418" y="5304751"/>
            <a:ext cx="4576418" cy="668668"/>
          </a:xfrm>
          <a:prstGeom prst="rect">
            <a:avLst/>
          </a:prstGeom>
        </p:spPr>
        <p:txBody>
          <a:bodyPr vert="horz" wrap="square" lIns="0" tIns="78953" rIns="0" bIns="0" rtlCol="0">
            <a:spAutoFit/>
          </a:bodyPr>
          <a:lstStyle/>
          <a:p>
            <a:pPr marL="11527">
              <a:spcBef>
                <a:spcPts val="622"/>
              </a:spcBef>
            </a:pPr>
            <a:r>
              <a:rPr sz="998" b="1" spc="-95" dirty="0">
                <a:latin typeface="Malgun Gothic"/>
                <a:cs typeface="Malgun Gothic"/>
              </a:rPr>
              <a:t>=========================================================</a:t>
            </a:r>
            <a:endParaRPr sz="998">
              <a:latin typeface="Malgun Gothic"/>
              <a:cs typeface="Malgun Gothic"/>
            </a:endParaRPr>
          </a:p>
          <a:p>
            <a:pPr marL="1342263">
              <a:spcBef>
                <a:spcPts val="535"/>
              </a:spcBef>
              <a:tabLst>
                <a:tab pos="1715723" algn="l"/>
                <a:tab pos="2437283" algn="l"/>
                <a:tab pos="2758873" algn="l"/>
                <a:tab pos="3359404" algn="l"/>
                <a:tab pos="3905185" algn="l"/>
              </a:tabLst>
            </a:pPr>
            <a:r>
              <a:rPr sz="998" b="1" spc="-18" dirty="0">
                <a:latin typeface="Malgun Gothic"/>
                <a:cs typeface="Malgun Gothic"/>
              </a:rPr>
              <a:t>coef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64" dirty="0">
                <a:latin typeface="Malgun Gothic"/>
                <a:cs typeface="Malgun Gothic"/>
              </a:rPr>
              <a:t>std</a:t>
            </a:r>
            <a:r>
              <a:rPr sz="998" b="1" spc="-185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err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45" dirty="0">
                <a:latin typeface="Malgun Gothic"/>
                <a:cs typeface="Malgun Gothic"/>
              </a:rPr>
              <a:t>t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18" dirty="0">
                <a:latin typeface="Malgun Gothic"/>
                <a:cs typeface="Malgun Gothic"/>
              </a:rPr>
              <a:t>P&gt;|t|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9" dirty="0">
                <a:latin typeface="Malgun Gothic"/>
                <a:cs typeface="Malgun Gothic"/>
              </a:rPr>
              <a:t>[0.025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9" dirty="0">
                <a:latin typeface="Malgun Gothic"/>
                <a:cs typeface="Malgun Gothic"/>
              </a:rPr>
              <a:t>0.975]</a:t>
            </a:r>
            <a:endParaRPr sz="998">
              <a:latin typeface="Malgun Gothic"/>
              <a:cs typeface="Malgun Gothic"/>
            </a:endParaRPr>
          </a:p>
          <a:p>
            <a:pPr marL="11527">
              <a:spcBef>
                <a:spcPts val="522"/>
              </a:spcBef>
            </a:pP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45" dirty="0">
                <a:latin typeface="Malgun Gothic"/>
                <a:cs typeface="Malgun Gothic"/>
              </a:rPr>
              <a:t>-</a:t>
            </a:r>
            <a:endParaRPr sz="998">
              <a:latin typeface="Malgun Gothic"/>
              <a:cs typeface="Malgun Gothi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7704" y="6030619"/>
          <a:ext cx="5981441" cy="26149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363"/>
                <a:gridCol w="627017"/>
                <a:gridCol w="418395"/>
                <a:gridCol w="638543"/>
                <a:gridCol w="514637"/>
                <a:gridCol w="534808"/>
                <a:gridCol w="2191678"/>
              </a:tblGrid>
              <a:tr h="19363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Intercept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0.1706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0.396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0.431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0.666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0.946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0.605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보도길이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0.5096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3238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61.601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0.493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0.526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교통약자_유모차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0.2135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0.089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2.400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0.016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0.388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0.039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교통약자_휠체어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0.4950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0.042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11.739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0.412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0.578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교통약자_목발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0.6840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0.080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8.497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0.526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0.842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시간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0.3326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37.134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0.315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0.350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194214">
                <a:tc>
                  <a:txBody>
                    <a:bodyPr/>
                    <a:lstStyle/>
                    <a:p>
                      <a:pPr marL="6858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dirty="0">
                          <a:latin typeface="Malgun Gothic"/>
                          <a:cs typeface="Malgun Gothic"/>
                        </a:rPr>
                        <a:t>월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0.3074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0.046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6.672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0.217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0.398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43776">
                <a:tc gridSpan="7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b="1" spc="-90" dirty="0">
                          <a:latin typeface="Malgun Gothic"/>
                          <a:cs typeface="Malgun Gothic"/>
                        </a:rPr>
                        <a:t>=========================================================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61088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957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Omnibus: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gridSpan="2">
                  <a:txBody>
                    <a:bodyPr/>
                    <a:lstStyle/>
                    <a:p>
                      <a:pPr marL="368935" marR="120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1015.360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10" dirty="0">
                          <a:latin typeface="Malgun Gothic"/>
                          <a:cs typeface="Malgun Gothic"/>
                        </a:rPr>
                        <a:t>Durbin-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Watson: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1.417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Prob(Omnibus):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gridSpan="2">
                  <a:txBody>
                    <a:bodyPr/>
                    <a:lstStyle/>
                    <a:p>
                      <a:pPr marL="574040" marR="120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10" dirty="0">
                          <a:latin typeface="Malgun Gothic"/>
                          <a:cs typeface="Malgun Gothic"/>
                        </a:rPr>
                        <a:t>Jarque-</a:t>
                      </a:r>
                      <a:r>
                        <a:rPr sz="1000" b="1" spc="-85" dirty="0">
                          <a:latin typeface="Malgun Gothic"/>
                          <a:cs typeface="Malgun Gothic"/>
                        </a:rPr>
                        <a:t>Bera</a:t>
                      </a:r>
                      <a:r>
                        <a:rPr sz="1000" b="1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(JB):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3175.929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Skew: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gridSpan="2">
                  <a:txBody>
                    <a:bodyPr/>
                    <a:lstStyle/>
                    <a:p>
                      <a:pPr marL="376555" marR="120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0.397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Prob(JB):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30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0.00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30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Kurtosis: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5.292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80" dirty="0">
                          <a:latin typeface="Malgun Gothic"/>
                          <a:cs typeface="Malgun Gothic"/>
                        </a:rPr>
                        <a:t>Cond.</a:t>
                      </a:r>
                      <a:r>
                        <a:rPr sz="1000" b="1" spc="-2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No.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911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179.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14938" y="2837329"/>
            <a:ext cx="5968188" cy="5801009"/>
          </a:xfrm>
          <a:custGeom>
            <a:avLst/>
            <a:gdLst/>
            <a:ahLst/>
            <a:cxnLst/>
            <a:rect l="l" t="t" r="r" b="b"/>
            <a:pathLst>
              <a:path w="6576059" h="6289040">
                <a:moveTo>
                  <a:pt x="6096" y="6223"/>
                </a:moveTo>
                <a:lnTo>
                  <a:pt x="0" y="6223"/>
                </a:lnTo>
                <a:lnTo>
                  <a:pt x="0" y="6289040"/>
                </a:lnTo>
                <a:lnTo>
                  <a:pt x="6096" y="6289040"/>
                </a:lnTo>
                <a:lnTo>
                  <a:pt x="6096" y="6223"/>
                </a:lnTo>
                <a:close/>
              </a:path>
              <a:path w="6576059" h="6289040">
                <a:moveTo>
                  <a:pt x="6575793" y="6223"/>
                </a:moveTo>
                <a:lnTo>
                  <a:pt x="6569710" y="6223"/>
                </a:lnTo>
                <a:lnTo>
                  <a:pt x="6569710" y="6289040"/>
                </a:lnTo>
                <a:lnTo>
                  <a:pt x="6575793" y="6289040"/>
                </a:lnTo>
                <a:lnTo>
                  <a:pt x="6575793" y="6223"/>
                </a:lnTo>
                <a:close/>
              </a:path>
              <a:path w="6576059" h="6289040">
                <a:moveTo>
                  <a:pt x="6575793" y="0"/>
                </a:moveTo>
                <a:lnTo>
                  <a:pt x="6569710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6096" y="6096"/>
                </a:lnTo>
                <a:lnTo>
                  <a:pt x="6569710" y="6096"/>
                </a:lnTo>
                <a:lnTo>
                  <a:pt x="6575793" y="6096"/>
                </a:lnTo>
                <a:lnTo>
                  <a:pt x="6575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299738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993801"/>
            <a:ext cx="956662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82" dirty="0">
                <a:latin typeface="Malgun Gothic"/>
                <a:cs typeface="Malgun Gothic"/>
              </a:rPr>
              <a:t>수정사항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04" y="1391219"/>
            <a:ext cx="6044261" cy="409081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7460" rIns="0" bIns="0" rtlCol="0">
            <a:spAutoFit/>
          </a:bodyPr>
          <a:lstStyle/>
          <a:p>
            <a:pPr marL="198832" indent="-137166">
              <a:spcBef>
                <a:spcPts val="295"/>
              </a:spcBef>
              <a:buAutoNum type="arabicParenR"/>
              <a:tabLst>
                <a:tab pos="199409" algn="l"/>
              </a:tabLst>
            </a:pPr>
            <a:r>
              <a:rPr sz="998" b="1" spc="-86" dirty="0">
                <a:latin typeface="Malgun Gothic"/>
                <a:cs typeface="Malgun Gothic"/>
              </a:rPr>
              <a:t>보도길이가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현장을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반영하지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못하는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것으로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보여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현장명을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이진변수로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바꾸어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대입.</a:t>
            </a:r>
            <a:endParaRPr sz="998">
              <a:latin typeface="Malgun Gothic"/>
              <a:cs typeface="Malgun Gothic"/>
            </a:endParaRPr>
          </a:p>
          <a:p>
            <a:pPr marL="198832" indent="-137166">
              <a:spcBef>
                <a:spcPts val="535"/>
              </a:spcBef>
              <a:buAutoNum type="arabicParenR"/>
              <a:tabLst>
                <a:tab pos="199409" algn="l"/>
              </a:tabLst>
            </a:pPr>
            <a:r>
              <a:rPr sz="998" b="1" spc="-50" dirty="0">
                <a:latin typeface="Malgun Gothic"/>
                <a:cs typeface="Malgun Gothic"/>
              </a:rPr>
              <a:t>통과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변수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추가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412" y="2057009"/>
            <a:ext cx="4642693" cy="81095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9" dirty="0">
                <a:latin typeface="Malgun Gothic"/>
                <a:cs typeface="Malgun Gothic"/>
              </a:rPr>
              <a:t>3</a:t>
            </a:r>
            <a:r>
              <a:rPr sz="1452" b="1" spc="-281" dirty="0">
                <a:latin typeface="Malgun Gothic"/>
                <a:cs typeface="Malgun Gothic"/>
              </a:rPr>
              <a:t> </a:t>
            </a:r>
            <a:r>
              <a:rPr sz="1452" b="1" spc="-9" dirty="0">
                <a:latin typeface="Malgun Gothic"/>
                <a:cs typeface="Malgun Gothic"/>
              </a:rPr>
              <a:t>차분석결과</a:t>
            </a:r>
            <a:endParaRPr sz="1452" dirty="0">
              <a:latin typeface="Malgun Gothic"/>
              <a:cs typeface="Malgun Gothic"/>
            </a:endParaRPr>
          </a:p>
          <a:p>
            <a:pPr marL="76075">
              <a:spcBef>
                <a:spcPts val="1606"/>
              </a:spcBef>
            </a:pPr>
            <a:r>
              <a:rPr sz="998" b="1" spc="-68" dirty="0">
                <a:latin typeface="Malgun Gothic"/>
                <a:cs typeface="Malgun Gothic"/>
              </a:rPr>
              <a:t>OLS</a:t>
            </a:r>
            <a:r>
              <a:rPr sz="998" b="1" spc="-141" dirty="0">
                <a:latin typeface="Malgun Gothic"/>
                <a:cs typeface="Malgun Gothic"/>
              </a:rPr>
              <a:t> </a:t>
            </a:r>
            <a:r>
              <a:rPr sz="998" b="1" spc="-95" dirty="0">
                <a:latin typeface="Malgun Gothic"/>
                <a:cs typeface="Malgun Gothic"/>
              </a:rPr>
              <a:t>Regression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Results</a:t>
            </a:r>
            <a:endParaRPr sz="998" dirty="0">
              <a:latin typeface="Malgun Gothic"/>
              <a:cs typeface="Malgun Gothic"/>
            </a:endParaRPr>
          </a:p>
          <a:p>
            <a:pPr marL="76075">
              <a:spcBef>
                <a:spcPts val="526"/>
              </a:spcBef>
            </a:pPr>
            <a:r>
              <a:rPr sz="998" b="1" spc="-95" dirty="0">
                <a:latin typeface="Malgun Gothic"/>
                <a:cs typeface="Malgun Gothic"/>
              </a:rPr>
              <a:t>=========================================================</a:t>
            </a:r>
            <a:endParaRPr sz="998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0054" y="3113650"/>
            <a:ext cx="1494928" cy="67162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77494" marR="4611" indent="-27087">
              <a:lnSpc>
                <a:spcPct val="143600"/>
              </a:lnSpc>
              <a:spcBef>
                <a:spcPts val="91"/>
              </a:spcBef>
            </a:pPr>
            <a:r>
              <a:rPr sz="998" b="1" dirty="0">
                <a:latin typeface="Malgun Gothic"/>
                <a:cs typeface="Malgun Gothic"/>
              </a:rPr>
              <a:t>보행시간</a:t>
            </a:r>
            <a:r>
              <a:rPr sz="998" b="1" spc="218" dirty="0">
                <a:latin typeface="Malgun Gothic"/>
                <a:cs typeface="Malgun Gothic"/>
              </a:rPr>
              <a:t> </a:t>
            </a:r>
            <a:r>
              <a:rPr sz="998" b="1" spc="-95" dirty="0">
                <a:latin typeface="Malgun Gothic"/>
                <a:cs typeface="Malgun Gothic"/>
              </a:rPr>
              <a:t>R-</a:t>
            </a:r>
            <a:r>
              <a:rPr sz="998" b="1" spc="-86" dirty="0">
                <a:latin typeface="Malgun Gothic"/>
                <a:cs typeface="Malgun Gothic"/>
              </a:rPr>
              <a:t>squared: </a:t>
            </a:r>
            <a:r>
              <a:rPr sz="998" b="1" dirty="0">
                <a:latin typeface="Malgun Gothic"/>
                <a:cs typeface="Malgun Gothic"/>
              </a:rPr>
              <a:t>OLS</a:t>
            </a:r>
            <a:r>
              <a:rPr sz="998" b="1" spc="349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Adj.</a:t>
            </a:r>
            <a:r>
              <a:rPr sz="998" b="1" spc="-191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R-</a:t>
            </a:r>
            <a:r>
              <a:rPr sz="998" b="1" spc="-77" dirty="0">
                <a:latin typeface="Malgun Gothic"/>
                <a:cs typeface="Malgun Gothic"/>
              </a:rPr>
              <a:t>squared:</a:t>
            </a:r>
            <a:endParaRPr sz="998" dirty="0">
              <a:latin typeface="Malgun Gothic"/>
              <a:cs typeface="Malgun Gothic"/>
            </a:endParaRPr>
          </a:p>
          <a:p>
            <a:pPr marL="11527">
              <a:spcBef>
                <a:spcPts val="531"/>
              </a:spcBef>
            </a:pPr>
            <a:r>
              <a:rPr sz="998" b="1" spc="-77" dirty="0">
                <a:latin typeface="Malgun Gothic"/>
                <a:cs typeface="Malgun Gothic"/>
              </a:rPr>
              <a:t>Least</a:t>
            </a:r>
            <a:r>
              <a:rPr sz="998" b="1" spc="-195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Squares</a:t>
            </a:r>
            <a:r>
              <a:rPr sz="998" b="1" spc="295" dirty="0">
                <a:latin typeface="Malgun Gothic"/>
                <a:cs typeface="Malgun Gothic"/>
              </a:rPr>
              <a:t> </a:t>
            </a:r>
            <a:r>
              <a:rPr sz="998" b="1" spc="-95" dirty="0">
                <a:latin typeface="Malgun Gothic"/>
                <a:cs typeface="Malgun Gothic"/>
              </a:rPr>
              <a:t>F-</a:t>
            </a:r>
            <a:r>
              <a:rPr sz="998" b="1" spc="-9" dirty="0">
                <a:latin typeface="Malgun Gothic"/>
                <a:cs typeface="Malgun Gothic"/>
              </a:rPr>
              <a:t>statistic:</a:t>
            </a:r>
            <a:endParaRPr sz="998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5856" y="3113649"/>
            <a:ext cx="664477" cy="1545181"/>
          </a:xfrm>
          <a:prstGeom prst="rect">
            <a:avLst/>
          </a:prstGeom>
        </p:spPr>
        <p:txBody>
          <a:bodyPr vert="horz" wrap="square" lIns="0" tIns="77801" rIns="0" bIns="0" rtlCol="0">
            <a:spAutoFit/>
          </a:bodyPr>
          <a:lstStyle/>
          <a:p>
            <a:pPr marL="318708">
              <a:spcBef>
                <a:spcPts val="613"/>
              </a:spcBef>
            </a:pPr>
            <a:r>
              <a:rPr sz="998" b="1" spc="-9" dirty="0">
                <a:latin typeface="Malgun Gothic"/>
                <a:cs typeface="Malgun Gothic"/>
              </a:rPr>
              <a:t>0.434</a:t>
            </a:r>
            <a:endParaRPr sz="998" dirty="0">
              <a:latin typeface="Malgun Gothic"/>
              <a:cs typeface="Malgun Gothic"/>
            </a:endParaRPr>
          </a:p>
          <a:p>
            <a:pPr marL="270297">
              <a:spcBef>
                <a:spcPts val="522"/>
              </a:spcBef>
            </a:pPr>
            <a:r>
              <a:rPr sz="998" b="1" spc="-9" dirty="0">
                <a:latin typeface="Malgun Gothic"/>
                <a:cs typeface="Malgun Gothic"/>
              </a:rPr>
              <a:t>0.433</a:t>
            </a:r>
            <a:endParaRPr sz="998" dirty="0">
              <a:latin typeface="Malgun Gothic"/>
              <a:cs typeface="Malgun Gothic"/>
            </a:endParaRPr>
          </a:p>
          <a:p>
            <a:pPr marL="223038">
              <a:spcBef>
                <a:spcPts val="535"/>
              </a:spcBef>
            </a:pPr>
            <a:r>
              <a:rPr sz="998" b="1" spc="-9" dirty="0">
                <a:latin typeface="Malgun Gothic"/>
                <a:cs typeface="Malgun Gothic"/>
              </a:rPr>
              <a:t>1100.</a:t>
            </a:r>
            <a:endParaRPr sz="998" dirty="0">
              <a:latin typeface="Malgun Gothic"/>
              <a:cs typeface="Malgun Gothic"/>
            </a:endParaRPr>
          </a:p>
          <a:p>
            <a:pPr marL="250702">
              <a:spcBef>
                <a:spcPts val="522"/>
              </a:spcBef>
            </a:pPr>
            <a:r>
              <a:rPr sz="998" b="1" spc="-18" dirty="0">
                <a:latin typeface="Malgun Gothic"/>
                <a:cs typeface="Malgun Gothic"/>
              </a:rPr>
              <a:t>0.00</a:t>
            </a:r>
            <a:endParaRPr sz="998" dirty="0">
              <a:latin typeface="Malgun Gothic"/>
              <a:cs typeface="Malgun Gothic"/>
            </a:endParaRPr>
          </a:p>
          <a:p>
            <a:pPr marL="107197" marR="4611" indent="55327">
              <a:lnSpc>
                <a:spcPct val="143600"/>
              </a:lnSpc>
              <a:spcBef>
                <a:spcPts val="9"/>
              </a:spcBef>
            </a:pP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9" dirty="0">
                <a:latin typeface="Malgun Gothic"/>
                <a:cs typeface="Malgun Gothic"/>
              </a:rPr>
              <a:t>42199. </a:t>
            </a:r>
            <a:r>
              <a:rPr sz="998" b="1" spc="-91" dirty="0">
                <a:latin typeface="Malgun Gothic"/>
                <a:cs typeface="Malgun Gothic"/>
              </a:rPr>
              <a:t>8.442e+04</a:t>
            </a:r>
            <a:endParaRPr sz="998" dirty="0">
              <a:latin typeface="Malgun Gothic"/>
              <a:cs typeface="Malgun Gothic"/>
            </a:endParaRPr>
          </a:p>
          <a:p>
            <a:pPr marL="11527">
              <a:spcBef>
                <a:spcPts val="535"/>
              </a:spcBef>
            </a:pPr>
            <a:r>
              <a:rPr sz="998" b="1" spc="-9" dirty="0">
                <a:latin typeface="Malgun Gothic"/>
                <a:cs typeface="Malgun Gothic"/>
              </a:rPr>
              <a:t>8.449e+04</a:t>
            </a:r>
            <a:endParaRPr sz="998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418" y="3113649"/>
            <a:ext cx="921508" cy="1763588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 marR="205172">
              <a:lnSpc>
                <a:spcPct val="143900"/>
              </a:lnSpc>
              <a:spcBef>
                <a:spcPts val="86"/>
              </a:spcBef>
            </a:pPr>
            <a:r>
              <a:rPr sz="998" b="1" spc="-77" dirty="0">
                <a:latin typeface="Malgun Gothic"/>
                <a:cs typeface="Malgun Gothic"/>
              </a:rPr>
              <a:t>Dep.</a:t>
            </a:r>
            <a:r>
              <a:rPr sz="998" b="1" spc="-159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Variable: </a:t>
            </a:r>
            <a:r>
              <a:rPr sz="998" b="1" spc="-9" dirty="0">
                <a:latin typeface="Malgun Gothic"/>
                <a:cs typeface="Malgun Gothic"/>
              </a:rPr>
              <a:t>Model: Method: Date:</a:t>
            </a:r>
            <a:endParaRPr sz="998" dirty="0">
              <a:latin typeface="Malgun Gothic"/>
              <a:cs typeface="Malgun Gothic"/>
            </a:endParaRPr>
          </a:p>
          <a:p>
            <a:pPr marL="11527">
              <a:spcBef>
                <a:spcPts val="531"/>
              </a:spcBef>
            </a:pPr>
            <a:r>
              <a:rPr sz="998" b="1" spc="-9" dirty="0">
                <a:latin typeface="Malgun Gothic"/>
                <a:cs typeface="Malgun Gothic"/>
              </a:rPr>
              <a:t>Time:</a:t>
            </a:r>
            <a:endParaRPr sz="998" dirty="0">
              <a:latin typeface="Malgun Gothic"/>
              <a:cs typeface="Malgun Gothic"/>
            </a:endParaRPr>
          </a:p>
          <a:p>
            <a:pPr marL="11527" marR="4611">
              <a:lnSpc>
                <a:spcPts val="1734"/>
              </a:lnSpc>
              <a:spcBef>
                <a:spcPts val="136"/>
              </a:spcBef>
            </a:pPr>
            <a:r>
              <a:rPr sz="998" b="1" spc="-68" dirty="0">
                <a:latin typeface="Malgun Gothic"/>
                <a:cs typeface="Malgun Gothic"/>
              </a:rPr>
              <a:t>No.</a:t>
            </a:r>
            <a:r>
              <a:rPr sz="998" b="1" spc="-163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Observations: </a:t>
            </a:r>
            <a:r>
              <a:rPr sz="998" b="1" spc="-50" dirty="0">
                <a:latin typeface="Malgun Gothic"/>
                <a:cs typeface="Malgun Gothic"/>
              </a:rPr>
              <a:t>Df</a:t>
            </a:r>
            <a:r>
              <a:rPr sz="998" b="1" spc="-185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Residuals:</a:t>
            </a:r>
            <a:endParaRPr sz="998" dirty="0">
              <a:latin typeface="Malgun Gothic"/>
              <a:cs typeface="Malgun Gothic"/>
            </a:endParaRPr>
          </a:p>
          <a:p>
            <a:pPr marL="11527">
              <a:spcBef>
                <a:spcPts val="371"/>
              </a:spcBef>
            </a:pPr>
            <a:r>
              <a:rPr sz="998" b="1" spc="-50" dirty="0">
                <a:latin typeface="Malgun Gothic"/>
                <a:cs typeface="Malgun Gothic"/>
              </a:rPr>
              <a:t>Df</a:t>
            </a:r>
            <a:r>
              <a:rPr sz="998" b="1" spc="-185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Model:</a:t>
            </a:r>
            <a:endParaRPr sz="998" dirty="0">
              <a:latin typeface="Malgun Gothic"/>
              <a:cs typeface="Malgun Gothic"/>
            </a:endParaRPr>
          </a:p>
          <a:p>
            <a:pPr marL="11527">
              <a:spcBef>
                <a:spcPts val="535"/>
              </a:spcBef>
            </a:pPr>
            <a:r>
              <a:rPr sz="998" b="1" spc="-91" dirty="0">
                <a:latin typeface="Malgun Gothic"/>
                <a:cs typeface="Malgun Gothic"/>
              </a:rPr>
              <a:t>Covariance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Type:</a:t>
            </a:r>
            <a:endParaRPr sz="998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0448" y="3769251"/>
            <a:ext cx="1798640" cy="1327768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46372" marR="4611" indent="-335422">
              <a:lnSpc>
                <a:spcPct val="144500"/>
              </a:lnSpc>
              <a:spcBef>
                <a:spcPts val="91"/>
              </a:spcBef>
            </a:pPr>
            <a:r>
              <a:rPr sz="998" b="1" spc="-68" dirty="0">
                <a:latin typeface="Malgun Gothic"/>
                <a:cs typeface="Malgun Gothic"/>
              </a:rPr>
              <a:t>Fri,</a:t>
            </a:r>
            <a:r>
              <a:rPr sz="998" b="1" spc="-18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18</a:t>
            </a:r>
            <a:r>
              <a:rPr sz="998" b="1" spc="-182" dirty="0">
                <a:latin typeface="Malgun Gothic"/>
                <a:cs typeface="Malgun Gothic"/>
              </a:rPr>
              <a:t> </a:t>
            </a:r>
            <a:r>
              <a:rPr sz="998" b="1" spc="-68" dirty="0">
                <a:latin typeface="Malgun Gothic"/>
                <a:cs typeface="Malgun Gothic"/>
              </a:rPr>
              <a:t>Nov</a:t>
            </a:r>
            <a:r>
              <a:rPr sz="998" b="1" spc="-18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2022</a:t>
            </a:r>
            <a:r>
              <a:rPr sz="998" b="1" spc="272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Prob</a:t>
            </a:r>
            <a:r>
              <a:rPr sz="998" b="1" spc="-185" dirty="0">
                <a:latin typeface="Malgun Gothic"/>
                <a:cs typeface="Malgun Gothic"/>
              </a:rPr>
              <a:t> </a:t>
            </a:r>
            <a:r>
              <a:rPr sz="998" b="1" spc="-100" dirty="0">
                <a:latin typeface="Malgun Gothic"/>
                <a:cs typeface="Malgun Gothic"/>
              </a:rPr>
              <a:t>(F-</a:t>
            </a:r>
            <a:r>
              <a:rPr sz="998" b="1" spc="-86" dirty="0">
                <a:latin typeface="Malgun Gothic"/>
                <a:cs typeface="Malgun Gothic"/>
              </a:rPr>
              <a:t>statistic): </a:t>
            </a:r>
            <a:r>
              <a:rPr sz="998" b="1" spc="-50" dirty="0">
                <a:latin typeface="Malgun Gothic"/>
                <a:cs typeface="Malgun Gothic"/>
              </a:rPr>
              <a:t>16:39:28</a:t>
            </a:r>
            <a:r>
              <a:rPr sz="998" b="1" spc="295" dirty="0">
                <a:latin typeface="Malgun Gothic"/>
                <a:cs typeface="Malgun Gothic"/>
              </a:rPr>
              <a:t> </a:t>
            </a:r>
            <a:r>
              <a:rPr sz="998" b="1" spc="-100" dirty="0">
                <a:latin typeface="Malgun Gothic"/>
                <a:cs typeface="Malgun Gothic"/>
              </a:rPr>
              <a:t>Log-</a:t>
            </a:r>
            <a:r>
              <a:rPr sz="998" b="1" spc="-9" dirty="0">
                <a:latin typeface="Malgun Gothic"/>
                <a:cs typeface="Malgun Gothic"/>
              </a:rPr>
              <a:t>Likelihood:</a:t>
            </a:r>
            <a:endParaRPr sz="998" dirty="0">
              <a:latin typeface="Malgun Gothic"/>
              <a:cs typeface="Malgun Gothic"/>
            </a:endParaRPr>
          </a:p>
          <a:p>
            <a:pPr marL="598803">
              <a:spcBef>
                <a:spcPts val="522"/>
              </a:spcBef>
            </a:pPr>
            <a:r>
              <a:rPr sz="998" b="1" spc="-18" dirty="0">
                <a:latin typeface="Malgun Gothic"/>
                <a:cs typeface="Malgun Gothic"/>
              </a:rPr>
              <a:t>12947</a:t>
            </a:r>
            <a:r>
              <a:rPr sz="998" b="1" spc="218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AIC:</a:t>
            </a:r>
            <a:endParaRPr sz="998" dirty="0">
              <a:latin typeface="Malgun Gothic"/>
              <a:cs typeface="Malgun Gothic"/>
            </a:endParaRPr>
          </a:p>
          <a:p>
            <a:pPr marL="510049">
              <a:spcBef>
                <a:spcPts val="531"/>
              </a:spcBef>
            </a:pPr>
            <a:r>
              <a:rPr sz="998" b="1" spc="-18" dirty="0">
                <a:latin typeface="Malgun Gothic"/>
                <a:cs typeface="Malgun Gothic"/>
              </a:rPr>
              <a:t>12937</a:t>
            </a:r>
            <a:r>
              <a:rPr sz="998" b="1" spc="236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BIC:</a:t>
            </a:r>
            <a:endParaRPr sz="998" dirty="0">
              <a:latin typeface="Malgun Gothic"/>
              <a:cs typeface="Malgun Gothic"/>
            </a:endParaRPr>
          </a:p>
          <a:p>
            <a:pPr marR="321014" algn="ctr">
              <a:spcBef>
                <a:spcPts val="526"/>
              </a:spcBef>
            </a:pPr>
            <a:r>
              <a:rPr sz="998" b="1" dirty="0">
                <a:latin typeface="Malgun Gothic"/>
                <a:cs typeface="Malgun Gothic"/>
              </a:rPr>
              <a:t>9</a:t>
            </a:r>
            <a:endParaRPr sz="998" dirty="0">
              <a:latin typeface="Malgun Gothic"/>
              <a:cs typeface="Malgun Gothic"/>
            </a:endParaRPr>
          </a:p>
          <a:p>
            <a:pPr marL="433973">
              <a:spcBef>
                <a:spcPts val="531"/>
              </a:spcBef>
            </a:pPr>
            <a:r>
              <a:rPr sz="998" b="1" spc="-9" dirty="0">
                <a:latin typeface="Malgun Gothic"/>
                <a:cs typeface="Malgun Gothic"/>
              </a:rPr>
              <a:t>nonrobust</a:t>
            </a:r>
            <a:endParaRPr sz="998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418" y="5087601"/>
            <a:ext cx="4576418" cy="667505"/>
          </a:xfrm>
          <a:prstGeom prst="rect">
            <a:avLst/>
          </a:prstGeom>
        </p:spPr>
        <p:txBody>
          <a:bodyPr vert="horz" wrap="square" lIns="0" tIns="77801" rIns="0" bIns="0" rtlCol="0">
            <a:spAutoFit/>
          </a:bodyPr>
          <a:lstStyle/>
          <a:p>
            <a:pPr marL="11527">
              <a:spcBef>
                <a:spcPts val="613"/>
              </a:spcBef>
            </a:pPr>
            <a:r>
              <a:rPr sz="998" b="1" spc="-95" dirty="0">
                <a:latin typeface="Malgun Gothic"/>
                <a:cs typeface="Malgun Gothic"/>
              </a:rPr>
              <a:t>=========================================================</a:t>
            </a:r>
            <a:endParaRPr sz="998" dirty="0">
              <a:latin typeface="Malgun Gothic"/>
              <a:cs typeface="Malgun Gothic"/>
            </a:endParaRPr>
          </a:p>
          <a:p>
            <a:pPr marL="696202">
              <a:spcBef>
                <a:spcPts val="522"/>
              </a:spcBef>
              <a:tabLst>
                <a:tab pos="1191266" algn="l"/>
                <a:tab pos="1794103" algn="l"/>
                <a:tab pos="2153154" algn="l"/>
                <a:tab pos="2633810" algn="l"/>
                <a:tab pos="3178438" algn="l"/>
              </a:tabLst>
            </a:pPr>
            <a:r>
              <a:rPr sz="998" b="1" spc="-18" dirty="0">
                <a:latin typeface="Malgun Gothic"/>
                <a:cs typeface="Malgun Gothic"/>
              </a:rPr>
              <a:t>coef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64" dirty="0">
                <a:latin typeface="Malgun Gothic"/>
                <a:cs typeface="Malgun Gothic"/>
              </a:rPr>
              <a:t>std</a:t>
            </a:r>
            <a:r>
              <a:rPr sz="998" b="1" spc="-185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err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45" dirty="0">
                <a:latin typeface="Malgun Gothic"/>
                <a:cs typeface="Malgun Gothic"/>
              </a:rPr>
              <a:t>t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18" dirty="0">
                <a:latin typeface="Malgun Gothic"/>
                <a:cs typeface="Malgun Gothic"/>
              </a:rPr>
              <a:t>P&gt;|t|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9" dirty="0" smtClean="0">
                <a:latin typeface="Malgun Gothic"/>
                <a:cs typeface="Malgun Gothic"/>
              </a:rPr>
              <a:t>[</a:t>
            </a:r>
            <a:r>
              <a:rPr sz="998" b="1" spc="-9" dirty="0">
                <a:latin typeface="Malgun Gothic"/>
                <a:cs typeface="Malgun Gothic"/>
              </a:rPr>
              <a:t>0.025</a:t>
            </a:r>
            <a:r>
              <a:rPr sz="998" b="1" dirty="0">
                <a:latin typeface="Malgun Gothic"/>
                <a:cs typeface="Malgun Gothic"/>
              </a:rPr>
              <a:t>	</a:t>
            </a:r>
            <a:r>
              <a:rPr sz="998" b="1" spc="-9" dirty="0" smtClean="0">
                <a:latin typeface="Malgun Gothic"/>
                <a:cs typeface="Malgun Gothic"/>
              </a:rPr>
              <a:t>0.975</a:t>
            </a:r>
            <a:r>
              <a:rPr sz="998" b="1" spc="-9" dirty="0">
                <a:latin typeface="Malgun Gothic"/>
                <a:cs typeface="Malgun Gothic"/>
              </a:rPr>
              <a:t>]</a:t>
            </a:r>
            <a:endParaRPr sz="998" dirty="0">
              <a:latin typeface="Malgun Gothic"/>
              <a:cs typeface="Malgun Gothic"/>
            </a:endParaRPr>
          </a:p>
          <a:p>
            <a:pPr marL="11527">
              <a:spcBef>
                <a:spcPts val="535"/>
              </a:spcBef>
            </a:pP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--</a:t>
            </a:r>
            <a:r>
              <a:rPr sz="998" b="1" spc="-100" dirty="0">
                <a:latin typeface="Malgun Gothic"/>
                <a:cs typeface="Malgun Gothic"/>
              </a:rPr>
              <a:t>-</a:t>
            </a:r>
            <a:r>
              <a:rPr sz="998" b="1" spc="-91" dirty="0">
                <a:latin typeface="Malgun Gothic"/>
                <a:cs typeface="Malgun Gothic"/>
              </a:rPr>
              <a:t>-</a:t>
            </a:r>
            <a:r>
              <a:rPr sz="998" b="1" spc="-45" dirty="0">
                <a:latin typeface="Malgun Gothic"/>
                <a:cs typeface="Malgun Gothic"/>
              </a:rPr>
              <a:t>-</a:t>
            </a:r>
            <a:endParaRPr sz="998" dirty="0">
              <a:latin typeface="Malgun Gothic"/>
              <a:cs typeface="Malgun Gothic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17704" y="5810703"/>
          <a:ext cx="6039648" cy="3867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804"/>
                <a:gridCol w="591862"/>
                <a:gridCol w="508298"/>
                <a:gridCol w="514638"/>
                <a:gridCol w="530775"/>
                <a:gridCol w="550945"/>
                <a:gridCol w="2589326"/>
              </a:tblGrid>
              <a:tr h="19421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Intercept</a:t>
                      </a:r>
                      <a:endParaRPr sz="1000" dirty="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9.2015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0.265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34.683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8.681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9.722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11526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40" dirty="0">
                          <a:latin typeface="Malgun Gothic"/>
                          <a:cs typeface="Malgun Gothic"/>
                        </a:rPr>
                        <a:t>금촌[T.True]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0.5048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0.119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4.232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0.271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0.739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40" dirty="0">
                          <a:latin typeface="Malgun Gothic"/>
                          <a:cs typeface="Malgun Gothic"/>
                        </a:rPr>
                        <a:t>노인[T.True]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3.4035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0.119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28.708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3.636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3.171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40" dirty="0">
                          <a:latin typeface="Malgun Gothic"/>
                          <a:cs typeface="Malgun Gothic"/>
                        </a:rPr>
                        <a:t>자운[T.True]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8.3960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0.125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67.100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8.151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8.641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40" dirty="0">
                          <a:latin typeface="Malgun Gothic"/>
                          <a:cs typeface="Malgun Gothic"/>
                        </a:rPr>
                        <a:t>병원[T.True]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3.7041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0.118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31.360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3.473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3.936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194214">
                <a:tc>
                  <a:txBody>
                    <a:bodyPr/>
                    <a:lstStyle/>
                    <a:p>
                      <a:pPr marL="6858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통과보행자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0.0967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33.647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0.091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0.102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43776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교통약자_유모차</a:t>
                      </a:r>
                      <a:r>
                        <a:rPr sz="1000" b="1" spc="-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80" dirty="0">
                          <a:latin typeface="Malgun Gothic"/>
                          <a:cs typeface="Malgun Gothic"/>
                        </a:rPr>
                        <a:t>0.4997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61088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0.085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61088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5.879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61088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61088" marB="0"/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0.666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61088" marB="0"/>
                </a:tc>
                <a:tc>
                  <a:txBody>
                    <a:bodyPr/>
                    <a:lstStyle/>
                    <a:p>
                      <a:pPr marR="2267585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0.333</a:t>
                      </a:r>
                      <a:endParaRPr sz="1000" dirty="0">
                        <a:latin typeface="Malgun Gothic"/>
                        <a:cs typeface="Malgun Gothic"/>
                      </a:endParaRPr>
                    </a:p>
                  </a:txBody>
                  <a:tcPr marL="0" marR="0" marT="61088" marB="0"/>
                </a:tc>
              </a:tr>
              <a:tr h="21899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교통약자_휠체어</a:t>
                      </a:r>
                      <a:r>
                        <a:rPr sz="1000" b="1" spc="-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80" dirty="0">
                          <a:latin typeface="Malgun Gothic"/>
                          <a:cs typeface="Malgun Gothic"/>
                        </a:rPr>
                        <a:t>0.2206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0.043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5.077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0.306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R="22675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0.135</a:t>
                      </a:r>
                      <a:endParaRPr sz="1000" dirty="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1899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50" dirty="0">
                          <a:latin typeface="Malgun Gothic"/>
                          <a:cs typeface="Malgun Gothic"/>
                        </a:rPr>
                        <a:t>교통약자_목발</a:t>
                      </a:r>
                      <a:r>
                        <a:rPr sz="1000" b="1" spc="2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30" dirty="0">
                          <a:latin typeface="Malgun Gothic"/>
                          <a:cs typeface="Malgun Gothic"/>
                        </a:rPr>
                        <a:t>0.2306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0.079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2.908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0.386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>
                  <a:txBody>
                    <a:bodyPr/>
                    <a:lstStyle/>
                    <a:p>
                      <a:pPr marR="23056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0.075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</a:tr>
              <a:tr h="219571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  <a:tabLst>
                          <a:tab pos="899160" algn="l"/>
                        </a:tabLst>
                      </a:pP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sz="1000" b="1" dirty="0">
                          <a:latin typeface="Malgun Gothic"/>
                          <a:cs typeface="Malgun Gothic"/>
                        </a:rPr>
                        <a:t>	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0.2950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34.852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0.278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0.312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194214">
                <a:tc gridSpan="2">
                  <a:txBody>
                    <a:bodyPr/>
                    <a:lstStyle/>
                    <a:p>
                      <a:pPr marL="68580">
                        <a:lnSpc>
                          <a:spcPts val="1265"/>
                        </a:lnSpc>
                        <a:spcBef>
                          <a:spcPts val="320"/>
                        </a:spcBef>
                        <a:tabLst>
                          <a:tab pos="861060" algn="l"/>
                        </a:tabLst>
                      </a:pPr>
                      <a:r>
                        <a:rPr sz="1000" b="1" spc="-50" dirty="0">
                          <a:latin typeface="Malgun Gothic"/>
                          <a:cs typeface="Malgun Gothic"/>
                        </a:rPr>
                        <a:t>월</a:t>
                      </a:r>
                      <a:r>
                        <a:rPr sz="1000" b="1" dirty="0">
                          <a:latin typeface="Malgun Gothic"/>
                          <a:cs typeface="Malgun Gothic"/>
                        </a:rPr>
                        <a:t>	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0.1243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0.043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2.869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0.004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0.039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265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0.209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</a:tr>
              <a:tr h="243776">
                <a:tc gridSpan="7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b="1" spc="-90" dirty="0">
                          <a:latin typeface="Malgun Gothic"/>
                          <a:cs typeface="Malgun Gothic"/>
                        </a:rPr>
                        <a:t>=========================================================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61088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899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Omnibus: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55" dirty="0">
                          <a:latin typeface="Malgun Gothic"/>
                          <a:cs typeface="Malgun Gothic"/>
                        </a:rPr>
                        <a:t>1157.755</a:t>
                      </a:r>
                      <a:r>
                        <a:rPr sz="1000" b="1" spc="3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10" dirty="0">
                          <a:latin typeface="Malgun Gothic"/>
                          <a:cs typeface="Malgun Gothic"/>
                        </a:rPr>
                        <a:t>Durbin-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Watson: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946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1.609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899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35" dirty="0">
                          <a:latin typeface="Malgun Gothic"/>
                          <a:cs typeface="Malgun Gothic"/>
                        </a:rPr>
                        <a:t>Prob(Omnibus):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0.000</a:t>
                      </a:r>
                      <a:r>
                        <a:rPr sz="1000" b="1" spc="28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10" dirty="0">
                          <a:latin typeface="Malgun Gothic"/>
                          <a:cs typeface="Malgun Gothic"/>
                        </a:rPr>
                        <a:t>Jarque-</a:t>
                      </a:r>
                      <a:r>
                        <a:rPr sz="1000" b="1" spc="-75" dirty="0">
                          <a:latin typeface="Malgun Gothic"/>
                          <a:cs typeface="Malgun Gothic"/>
                        </a:rPr>
                        <a:t>Bera</a:t>
                      </a:r>
                      <a:r>
                        <a:rPr sz="1000" b="1" spc="-21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(JB):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6448.269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899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Skew: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10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0.240</a:t>
                      </a:r>
                      <a:r>
                        <a:rPr sz="1000" b="1" spc="2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Prob(JB):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655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0.00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883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4182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Kurtosis: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20" dirty="0">
                          <a:latin typeface="Malgun Gothic"/>
                          <a:cs typeface="Malgun Gothic"/>
                        </a:rPr>
                        <a:t>6.424</a:t>
                      </a:r>
                      <a:r>
                        <a:rPr sz="1000" b="1" spc="26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85" dirty="0">
                          <a:latin typeface="Malgun Gothic"/>
                          <a:cs typeface="Malgun Gothic"/>
                        </a:rPr>
                        <a:t>Cond.</a:t>
                      </a:r>
                      <a:r>
                        <a:rPr sz="1000" b="1" spc="-2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b="1" spc="-25" dirty="0">
                          <a:latin typeface="Malgun Gothic"/>
                          <a:cs typeface="Malgun Gothic"/>
                        </a:rPr>
                        <a:t>No.</a:t>
                      </a:r>
                      <a:endParaRPr sz="100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10" dirty="0">
                          <a:latin typeface="Malgun Gothic"/>
                          <a:cs typeface="Malgun Gothic"/>
                        </a:rPr>
                        <a:t>3.41e+16</a:t>
                      </a:r>
                      <a:endParaRPr sz="1000" dirty="0">
                        <a:latin typeface="Malgun Gothic"/>
                        <a:cs typeface="Malgun Gothic"/>
                      </a:endParaRPr>
                    </a:p>
                  </a:txBody>
                  <a:tcPr marL="0" marR="0" marT="36307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417704" y="2448887"/>
            <a:ext cx="6039648" cy="7229167"/>
          </a:xfrm>
          <a:custGeom>
            <a:avLst/>
            <a:gdLst/>
            <a:ahLst/>
            <a:cxnLst/>
            <a:rect l="l" t="t" r="r" b="b"/>
            <a:pathLst>
              <a:path w="6666230" h="7257415">
                <a:moveTo>
                  <a:pt x="6665722" y="0"/>
                </a:moveTo>
                <a:lnTo>
                  <a:pt x="6659626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7257034"/>
                </a:lnTo>
                <a:lnTo>
                  <a:pt x="6096" y="7257034"/>
                </a:lnTo>
                <a:lnTo>
                  <a:pt x="6096" y="6096"/>
                </a:lnTo>
                <a:lnTo>
                  <a:pt x="6659626" y="6096"/>
                </a:lnTo>
                <a:lnTo>
                  <a:pt x="6659626" y="7257034"/>
                </a:lnTo>
                <a:lnTo>
                  <a:pt x="6665722" y="7257034"/>
                </a:lnTo>
                <a:lnTo>
                  <a:pt x="6665722" y="6096"/>
                </a:lnTo>
                <a:lnTo>
                  <a:pt x="66657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</p:spTree>
    <p:extLst>
      <p:ext uri="{BB962C8B-B14F-4D97-AF65-F5344CB8AC3E}">
        <p14:creationId xmlns:p14="http://schemas.microsoft.com/office/powerpoint/2010/main" val="4095274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556502"/>
            <a:ext cx="783771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77" dirty="0">
                <a:latin typeface="Malgun Gothic"/>
                <a:cs typeface="Malgun Gothic"/>
              </a:rPr>
              <a:t>시사점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04" y="955304"/>
            <a:ext cx="6044261" cy="409663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8036" rIns="0" bIns="0" rtlCol="0">
            <a:spAutoFit/>
          </a:bodyPr>
          <a:lstStyle/>
          <a:p>
            <a:pPr marL="102010">
              <a:spcBef>
                <a:spcPts val="300"/>
              </a:spcBef>
            </a:pPr>
            <a:r>
              <a:rPr sz="998" dirty="0">
                <a:latin typeface="Malgun Gothic"/>
                <a:cs typeface="Malgun Gothic"/>
              </a:rPr>
              <a:t>»</a:t>
            </a:r>
            <a:r>
              <a:rPr sz="998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변수들을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추가,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제거하는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방식으로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이상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적합도를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높이기는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어려움.</a:t>
            </a:r>
            <a:endParaRPr sz="998">
              <a:latin typeface="Malgun Gothic"/>
              <a:cs typeface="Malgun Gothic"/>
            </a:endParaRPr>
          </a:p>
          <a:p>
            <a:pPr marL="102010">
              <a:spcBef>
                <a:spcPts val="522"/>
              </a:spcBef>
            </a:pPr>
            <a:r>
              <a:rPr sz="998" b="1" spc="-59" dirty="0">
                <a:latin typeface="Malgun Gothic"/>
                <a:cs typeface="Malgun Gothic"/>
              </a:rPr>
              <a:t>다만,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스마트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횡단보도를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통해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수집한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데이터들이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통계적으로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보행시간에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유의미한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영향을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준다는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것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확인.</a:t>
            </a:r>
            <a:endParaRPr sz="998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412" y="1977204"/>
            <a:ext cx="822383" cy="290946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815" b="1" dirty="0">
                <a:latin typeface="Malgun Gothic"/>
                <a:cs typeface="Malgun Gothic"/>
              </a:rPr>
              <a:t>Ⅵ.</a:t>
            </a:r>
            <a:r>
              <a:rPr sz="1815" b="1" spc="-95" dirty="0">
                <a:latin typeface="Malgun Gothic"/>
                <a:cs typeface="Malgun Gothic"/>
              </a:rPr>
              <a:t> </a:t>
            </a:r>
            <a:r>
              <a:rPr sz="1815" b="1" spc="-68" dirty="0">
                <a:latin typeface="Malgun Gothic"/>
                <a:cs typeface="Malgun Gothic"/>
              </a:rPr>
              <a:t>결론</a:t>
            </a:r>
            <a:endParaRPr sz="1815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7704" y="2449311"/>
            <a:ext cx="6044261" cy="1667197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9189" rIns="0" bIns="0" rtlCol="0">
            <a:spAutoFit/>
          </a:bodyPr>
          <a:lstStyle/>
          <a:p>
            <a:pPr marL="62243">
              <a:spcBef>
                <a:spcPts val="309"/>
              </a:spcBef>
            </a:pPr>
            <a:r>
              <a:rPr sz="998" dirty="0">
                <a:latin typeface="Malgun Gothic"/>
                <a:cs typeface="Malgun Gothic"/>
              </a:rPr>
              <a:t>»</a:t>
            </a:r>
            <a:r>
              <a:rPr sz="998" spc="-5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본</a:t>
            </a:r>
            <a:r>
              <a:rPr sz="998" b="1" spc="9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연구는</a:t>
            </a:r>
            <a:r>
              <a:rPr sz="998" b="1" dirty="0">
                <a:latin typeface="Malgun Gothic"/>
                <a:cs typeface="Malgun Gothic"/>
              </a:rPr>
              <a:t> </a:t>
            </a:r>
            <a:r>
              <a:rPr sz="998" b="1" spc="-41" dirty="0">
                <a:latin typeface="Malgun Gothic"/>
                <a:cs typeface="Malgun Gothic"/>
              </a:rPr>
              <a:t>파주시에</a:t>
            </a:r>
            <a:r>
              <a:rPr sz="998" b="1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설치된</a:t>
            </a:r>
            <a:r>
              <a:rPr sz="998" b="1" spc="9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스마트</a:t>
            </a:r>
            <a:r>
              <a:rPr sz="998" b="1" spc="9" dirty="0">
                <a:latin typeface="Malgun Gothic"/>
                <a:cs typeface="Malgun Gothic"/>
              </a:rPr>
              <a:t> </a:t>
            </a:r>
            <a:r>
              <a:rPr sz="998" b="1" spc="-41" dirty="0">
                <a:latin typeface="Malgun Gothic"/>
                <a:cs typeface="Malgun Gothic"/>
              </a:rPr>
              <a:t>횡단보도</a:t>
            </a:r>
            <a:r>
              <a:rPr sz="998" b="1" spc="5" dirty="0">
                <a:latin typeface="Malgun Gothic"/>
                <a:cs typeface="Malgun Gothic"/>
              </a:rPr>
              <a:t> </a:t>
            </a:r>
            <a:r>
              <a:rPr sz="998" b="1" spc="-36" dirty="0">
                <a:latin typeface="Malgun Gothic"/>
                <a:cs typeface="Malgun Gothic"/>
              </a:rPr>
              <a:t>데이터를</a:t>
            </a:r>
            <a:r>
              <a:rPr sz="998" b="1" spc="5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이용해</a:t>
            </a:r>
            <a:r>
              <a:rPr sz="998" b="1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시간에</a:t>
            </a:r>
            <a:r>
              <a:rPr sz="998" b="1" spc="5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따른 </a:t>
            </a:r>
            <a:r>
              <a:rPr sz="998" b="1" spc="-50" dirty="0">
                <a:latin typeface="Malgun Gothic"/>
                <a:cs typeface="Malgun Gothic"/>
              </a:rPr>
              <a:t>교통약자,</a:t>
            </a:r>
            <a:r>
              <a:rPr sz="998" b="1" spc="5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일반 </a:t>
            </a:r>
            <a:r>
              <a:rPr sz="998" b="1" spc="-41" dirty="0">
                <a:latin typeface="Malgun Gothic"/>
                <a:cs typeface="Malgun Gothic"/>
              </a:rPr>
              <a:t>보행자의</a:t>
            </a:r>
            <a:r>
              <a:rPr sz="998" b="1" spc="5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수와</a:t>
            </a:r>
            <a:endParaRPr sz="998">
              <a:latin typeface="Malgun Gothic"/>
              <a:cs typeface="Malgun Gothic"/>
            </a:endParaRPr>
          </a:p>
          <a:p>
            <a:pPr marL="154455" marR="896187" indent="10950">
              <a:lnSpc>
                <a:spcPts val="1734"/>
              </a:lnSpc>
              <a:spcBef>
                <a:spcPts val="132"/>
              </a:spcBef>
            </a:pPr>
            <a:r>
              <a:rPr sz="998" b="1" spc="-73" dirty="0">
                <a:latin typeface="Malgun Gothic"/>
                <a:cs typeface="Malgun Gothic"/>
              </a:rPr>
              <a:t>보행속도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변화를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예측하고,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정확한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필요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연장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시간을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측정하여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교통약자의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교통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불편을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7" dirty="0">
                <a:latin typeface="Malgun Gothic"/>
                <a:cs typeface="Malgun Gothic"/>
              </a:rPr>
              <a:t>개선하는 </a:t>
            </a:r>
            <a:r>
              <a:rPr sz="998" b="1" spc="-64" dirty="0">
                <a:latin typeface="Malgun Gothic"/>
                <a:cs typeface="Malgun Gothic"/>
              </a:rPr>
              <a:t>토대를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마련하기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위해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작성됨.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50"/>
              </a:spcBef>
            </a:pPr>
            <a:endParaRPr sz="1135">
              <a:latin typeface="Malgun Gothic"/>
              <a:cs typeface="Malgun Gothic"/>
            </a:endParaRPr>
          </a:p>
          <a:p>
            <a:pPr marL="62243">
              <a:spcBef>
                <a:spcPts val="5"/>
              </a:spcBef>
            </a:pPr>
            <a:r>
              <a:rPr sz="998" dirty="0">
                <a:latin typeface="Malgun Gothic"/>
                <a:cs typeface="Malgun Gothic"/>
              </a:rPr>
              <a:t>»</a:t>
            </a:r>
            <a:r>
              <a:rPr sz="998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통계를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확인해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계절,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공휴일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여부,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시간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등이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수요나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보행시간에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어떤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영향을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주는지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알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있음.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32"/>
              </a:spcBef>
            </a:pPr>
            <a:endParaRPr sz="1225">
              <a:latin typeface="Malgun Gothic"/>
              <a:cs typeface="Malgun Gothic"/>
            </a:endParaRPr>
          </a:p>
          <a:p>
            <a:pPr marL="62243"/>
            <a:r>
              <a:rPr sz="998" dirty="0">
                <a:latin typeface="Malgun Gothic"/>
                <a:cs typeface="Malgun Gothic"/>
              </a:rPr>
              <a:t>»</a:t>
            </a:r>
            <a:r>
              <a:rPr sz="998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현장,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시간에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따라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교통약자의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보행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수요가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어떻게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변화하는지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확인할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수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있음.</a:t>
            </a:r>
            <a:endParaRPr sz="998">
              <a:latin typeface="Malgun Gothic"/>
              <a:cs typeface="Malgun Gothic"/>
            </a:endParaRPr>
          </a:p>
          <a:p>
            <a:pPr>
              <a:spcBef>
                <a:spcPts val="32"/>
              </a:spcBef>
            </a:pPr>
            <a:endParaRPr sz="1225">
              <a:latin typeface="Malgun Gothic"/>
              <a:cs typeface="Malgun Gothic"/>
            </a:endParaRPr>
          </a:p>
          <a:p>
            <a:pPr marL="62243"/>
            <a:r>
              <a:rPr sz="998" dirty="0">
                <a:latin typeface="Malgun Gothic"/>
                <a:cs typeface="Malgun Gothic"/>
              </a:rPr>
              <a:t>»</a:t>
            </a:r>
            <a:r>
              <a:rPr sz="998" spc="-118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보행자수,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교통약자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수와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보행속도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그래프를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비교함으로써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어떤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상관관계가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있는지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파악할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수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있음.</a:t>
            </a:r>
            <a:endParaRPr sz="998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3111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275" y="1501775"/>
            <a:ext cx="50165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/>
              </a:rPr>
              <a:t>스마트교차로</a:t>
            </a:r>
            <a:endParaRPr lang="en-US" altLang="ko-KR" sz="2400" b="1" dirty="0" smtClean="0">
              <a:latin typeface="나눔스퀘어"/>
            </a:endParaRPr>
          </a:p>
          <a:p>
            <a:pPr algn="ctr"/>
            <a:r>
              <a:rPr lang="ko-KR" altLang="en-US" b="1" dirty="0" smtClean="0">
                <a:latin typeface="나눔스퀘어"/>
              </a:rPr>
              <a:t>교통량 및 </a:t>
            </a:r>
            <a:r>
              <a:rPr lang="en-US" altLang="ko-KR" b="1" dirty="0" smtClean="0">
                <a:latin typeface="나눔스퀘어"/>
              </a:rPr>
              <a:t>LOS </a:t>
            </a:r>
            <a:r>
              <a:rPr lang="ko-KR" altLang="en-US" b="1" dirty="0" smtClean="0">
                <a:latin typeface="나눔스퀘어"/>
              </a:rPr>
              <a:t>통계 분석 결과</a:t>
            </a:r>
            <a:endParaRPr lang="en-US" altLang="ko-KR" b="1" dirty="0" smtClean="0">
              <a:latin typeface="나눔스퀘어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350" y="1320800"/>
            <a:ext cx="5848350" cy="114300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4350" y="2265839"/>
            <a:ext cx="5848350" cy="115411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4350" y="2794000"/>
            <a:ext cx="584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/>
                <a:ea typeface="맑은 고딕" panose="020B0503020000020004" pitchFamily="50" charset="-127"/>
              </a:rPr>
              <a:t>Ⅰ. </a:t>
            </a:r>
            <a:r>
              <a:rPr lang="ko-KR" altLang="en-US" b="1" dirty="0" smtClean="0">
                <a:latin typeface="나눔스퀘어"/>
                <a:ea typeface="맑은 고딕" panose="020B0503020000020004" pitchFamily="50" charset="-127"/>
              </a:rPr>
              <a:t>분석 배경 및 주요 경과</a:t>
            </a:r>
            <a:endParaRPr lang="en-US" altLang="ko-KR" b="1" dirty="0" smtClean="0">
              <a:latin typeface="나눔스퀘어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나눔스퀘어"/>
              <a:ea typeface="맑은 고딕" panose="020B0503020000020004" pitchFamily="50" charset="-127"/>
            </a:endParaRPr>
          </a:p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배경 및 목적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4350" y="3754048"/>
            <a:ext cx="5848350" cy="220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스퀘어"/>
              </a:rPr>
              <a:t>» </a:t>
            </a:r>
            <a:r>
              <a:rPr lang="ko-KR" altLang="en-US" sz="1100" b="1" dirty="0" smtClean="0">
                <a:latin typeface="+mn-ea"/>
              </a:rPr>
              <a:t>스마트교차로 </a:t>
            </a:r>
            <a:r>
              <a:rPr lang="ko-KR" altLang="en-US" sz="1100" b="1" dirty="0">
                <a:latin typeface="+mn-ea"/>
              </a:rPr>
              <a:t>시스템을 통해 교통 데이터를 실시간으로 수집하고 있으나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막대한 데이터를 활용하고 있지 못하는 실정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스퀘어"/>
              </a:rPr>
              <a:t>» </a:t>
            </a:r>
            <a:r>
              <a:rPr lang="ko-KR" altLang="en-US" sz="1100" b="1" dirty="0" smtClean="0">
                <a:latin typeface="+mn-ea"/>
              </a:rPr>
              <a:t>이에 </a:t>
            </a:r>
            <a:r>
              <a:rPr lang="ko-KR" altLang="en-US" sz="1100" b="1" dirty="0">
                <a:latin typeface="+mn-ea"/>
              </a:rPr>
              <a:t>수집된 교통 데이터를 활용해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다양한 기간별 교통량의 변화 파악 및 </a:t>
            </a:r>
            <a:r>
              <a:rPr lang="ko-KR" altLang="en-US" sz="1100" b="1" dirty="0" err="1" smtClean="0">
                <a:latin typeface="+mn-ea"/>
              </a:rPr>
              <a:t>교차로별</a:t>
            </a:r>
            <a:r>
              <a:rPr lang="ko-KR" altLang="en-US" sz="1100" b="1" dirty="0" smtClean="0">
                <a:latin typeface="+mn-ea"/>
              </a:rPr>
              <a:t> 통계적 </a:t>
            </a:r>
            <a:r>
              <a:rPr lang="ko-KR" altLang="en-US" sz="1100" b="1" dirty="0">
                <a:latin typeface="+mn-ea"/>
              </a:rPr>
              <a:t>특성 파악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스퀘어"/>
              </a:rPr>
              <a:t>» </a:t>
            </a:r>
            <a:r>
              <a:rPr lang="en-US" altLang="ko-KR" sz="1100" b="1" dirty="0" smtClean="0">
                <a:latin typeface="+mn-ea"/>
              </a:rPr>
              <a:t>LOS </a:t>
            </a:r>
            <a:r>
              <a:rPr lang="ko-KR" altLang="en-US" sz="1100" b="1" dirty="0">
                <a:latin typeface="+mn-ea"/>
              </a:rPr>
              <a:t>분석을 통해 </a:t>
            </a:r>
            <a:r>
              <a:rPr lang="ko-KR" altLang="en-US" sz="1100" b="1" dirty="0" err="1">
                <a:latin typeface="+mn-ea"/>
              </a:rPr>
              <a:t>교차로별</a:t>
            </a:r>
            <a:r>
              <a:rPr lang="ko-KR" altLang="en-US" sz="1100" b="1" dirty="0">
                <a:latin typeface="+mn-ea"/>
              </a:rPr>
              <a:t> 교통 흐름 실정 파악 및 개선에 활용 가능한 데이터 </a:t>
            </a:r>
            <a:r>
              <a:rPr lang="ko-KR" altLang="en-US" sz="1100" b="1" dirty="0" smtClean="0">
                <a:latin typeface="+mn-ea"/>
              </a:rPr>
              <a:t>구축</a:t>
            </a:r>
            <a:endParaRPr lang="en-US" altLang="ko-KR" sz="11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나눔스퀘어"/>
              </a:rPr>
              <a:t>» </a:t>
            </a:r>
            <a:r>
              <a:rPr lang="ko-KR" altLang="en-US" sz="1100" b="1" dirty="0" smtClean="0">
                <a:latin typeface="나눔스퀘어"/>
              </a:rPr>
              <a:t>교통량이 많은 지방도 </a:t>
            </a:r>
            <a:r>
              <a:rPr lang="en-US" altLang="ko-KR" sz="1100" b="1" dirty="0" smtClean="0">
                <a:latin typeface="나눔스퀘어"/>
              </a:rPr>
              <a:t>359</a:t>
            </a:r>
            <a:r>
              <a:rPr lang="ko-KR" altLang="en-US" sz="1100" b="1" dirty="0" smtClean="0">
                <a:latin typeface="나눔스퀘어"/>
              </a:rPr>
              <a:t>호선과 </a:t>
            </a:r>
            <a:r>
              <a:rPr lang="en-US" altLang="ko-KR" sz="1100" b="1" dirty="0" smtClean="0">
                <a:latin typeface="나눔스퀘어"/>
              </a:rPr>
              <a:t>56</a:t>
            </a:r>
            <a:r>
              <a:rPr lang="ko-KR" altLang="en-US" sz="1100" b="1" dirty="0" smtClean="0">
                <a:latin typeface="나눔스퀘어"/>
              </a:rPr>
              <a:t>호선이 교차하는 지점의 교통 흐름을 파악하여 개선된 교통 서비스 제안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4350" y="6764442"/>
            <a:ext cx="5848350" cy="1698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나눔스퀘어"/>
              </a:rPr>
              <a:t>» </a:t>
            </a:r>
            <a:r>
              <a:rPr lang="ko-KR" altLang="en-US" sz="1100" b="1" dirty="0" smtClean="0">
                <a:latin typeface="+mn-ea"/>
              </a:rPr>
              <a:t>‘</a:t>
            </a:r>
            <a:r>
              <a:rPr lang="en-US" altLang="ko-KR" sz="1100" b="1" dirty="0">
                <a:latin typeface="+mn-ea"/>
              </a:rPr>
              <a:t>21</a:t>
            </a:r>
            <a:r>
              <a:rPr lang="ko-KR" altLang="en-US" sz="1100" b="1" dirty="0">
                <a:latin typeface="+mn-ea"/>
              </a:rPr>
              <a:t>년 </a:t>
            </a:r>
            <a:r>
              <a:rPr lang="en-US" altLang="ko-KR" sz="1100" b="1" dirty="0">
                <a:latin typeface="+mn-ea"/>
              </a:rPr>
              <a:t>7</a:t>
            </a:r>
            <a:r>
              <a:rPr lang="ko-KR" altLang="en-US" sz="1100" b="1" dirty="0">
                <a:latin typeface="+mn-ea"/>
              </a:rPr>
              <a:t>월</a:t>
            </a:r>
            <a:r>
              <a:rPr lang="en-US" altLang="ko-KR" sz="1100" b="1" dirty="0">
                <a:latin typeface="+mn-ea"/>
              </a:rPr>
              <a:t>~’22</a:t>
            </a:r>
            <a:r>
              <a:rPr lang="ko-KR" altLang="en-US" sz="1100" b="1" dirty="0">
                <a:latin typeface="+mn-ea"/>
              </a:rPr>
              <a:t>년 </a:t>
            </a:r>
            <a:r>
              <a:rPr lang="en-US" altLang="ko-KR" sz="1100" b="1" dirty="0">
                <a:latin typeface="+mn-ea"/>
              </a:rPr>
              <a:t>6</a:t>
            </a:r>
            <a:r>
              <a:rPr lang="ko-KR" altLang="en-US" sz="1100" b="1" dirty="0">
                <a:latin typeface="+mn-ea"/>
              </a:rPr>
              <a:t>월 파주시 </a:t>
            </a:r>
            <a:r>
              <a:rPr lang="ko-KR" altLang="en-US" sz="1100" b="1" dirty="0" err="1" smtClean="0">
                <a:latin typeface="+mn-ea"/>
              </a:rPr>
              <a:t>스마트교차로별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교통량의 </a:t>
            </a:r>
            <a:r>
              <a:rPr lang="ko-KR" altLang="en-US" sz="1100" b="1" dirty="0" err="1">
                <a:latin typeface="+mn-ea"/>
              </a:rPr>
              <a:t>시계열</a:t>
            </a:r>
            <a:r>
              <a:rPr lang="ko-KR" altLang="en-US" sz="1100" b="1" dirty="0">
                <a:latin typeface="+mn-ea"/>
              </a:rPr>
              <a:t> 분석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스퀘어"/>
              </a:rPr>
              <a:t>» </a:t>
            </a:r>
            <a:r>
              <a:rPr lang="ko-KR" altLang="en-US" sz="1100" b="1" dirty="0" err="1" smtClean="0">
                <a:latin typeface="+mn-ea"/>
              </a:rPr>
              <a:t>금촌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운정 지역 </a:t>
            </a:r>
            <a:r>
              <a:rPr lang="en-US" altLang="ko-KR" sz="1100" b="1" dirty="0">
                <a:latin typeface="+mn-ea"/>
              </a:rPr>
              <a:t>28</a:t>
            </a:r>
            <a:r>
              <a:rPr lang="ko-KR" altLang="en-US" sz="1100" b="1" dirty="0">
                <a:latin typeface="+mn-ea"/>
              </a:rPr>
              <a:t>개 </a:t>
            </a:r>
            <a:r>
              <a:rPr lang="ko-KR" altLang="en-US" sz="1100" b="1" dirty="0" smtClean="0">
                <a:latin typeface="+mn-ea"/>
              </a:rPr>
              <a:t>교차로 </a:t>
            </a:r>
            <a:r>
              <a:rPr lang="ko-KR" altLang="en-US" sz="1100" b="1" dirty="0">
                <a:latin typeface="+mn-ea"/>
              </a:rPr>
              <a:t/>
            </a:r>
            <a:br>
              <a:rPr lang="ko-KR" altLang="en-US" sz="1100" b="1" dirty="0">
                <a:latin typeface="+mn-ea"/>
              </a:rPr>
            </a:br>
            <a:r>
              <a:rPr lang="en-US" altLang="ko-KR" sz="1100" b="1" dirty="0" smtClean="0">
                <a:latin typeface="나눔스퀘어"/>
              </a:rPr>
              <a:t>» </a:t>
            </a:r>
            <a:r>
              <a:rPr lang="ko-KR" altLang="en-US" sz="1100" b="1" dirty="0" err="1" smtClean="0">
                <a:latin typeface="+mn-ea"/>
              </a:rPr>
              <a:t>스마트교차로별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LOS</a:t>
            </a:r>
            <a:r>
              <a:rPr lang="ko-KR" altLang="en-US" sz="1100" b="1" dirty="0">
                <a:latin typeface="+mn-ea"/>
              </a:rPr>
              <a:t>의 </a:t>
            </a:r>
            <a:r>
              <a:rPr lang="ko-KR" altLang="en-US" sz="1100" b="1" dirty="0" err="1" smtClean="0">
                <a:latin typeface="+mn-ea"/>
              </a:rPr>
              <a:t>시간별</a:t>
            </a:r>
            <a:r>
              <a:rPr lang="ko-KR" altLang="en-US" sz="1100" b="1" dirty="0" smtClean="0">
                <a:latin typeface="+mn-ea"/>
              </a:rPr>
              <a:t> 분석</a:t>
            </a:r>
            <a:endParaRPr lang="en-US" altLang="ko-KR" sz="11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지방도 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359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호선과 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56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호선에 위치하는 스마트교차로 </a:t>
            </a:r>
            <a:r>
              <a:rPr lang="en-US" altLang="ko-KR" sz="1100" b="1" dirty="0" smtClean="0">
                <a:latin typeface="맑은 고딕" panose="020B0503020000020004" pitchFamily="50" charset="-127"/>
              </a:rPr>
              <a:t>LOS </a:t>
            </a:r>
            <a:r>
              <a:rPr lang="ko-KR" altLang="en-US" sz="1100" b="1" dirty="0" err="1" smtClean="0">
                <a:latin typeface="맑은 고딕" panose="020B0503020000020004" pitchFamily="50" charset="-127"/>
              </a:rPr>
              <a:t>시간별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 분석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350" y="6365816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분석내용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45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149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Ⅱ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나눔스퀘어"/>
              </a:rPr>
              <a:t>스마트교차로 통계 분석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05857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나눔스퀘어"/>
              </a:rPr>
              <a:t>총괄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3665" y="1397128"/>
            <a:ext cx="5890161" cy="791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나눔스퀘어"/>
              </a:rPr>
              <a:t>» 28</a:t>
            </a:r>
            <a:r>
              <a:rPr lang="ko-KR" altLang="en-US" sz="1000" b="1" dirty="0" smtClean="0">
                <a:latin typeface="나눔스퀘어"/>
              </a:rPr>
              <a:t>개 교차로의 일별 교통량 추세 시각화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교차로마다 교통량의 차이는 있으나 전체적인 추세는 비슷함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err="1" smtClean="0">
                <a:latin typeface="나눔스퀘어"/>
              </a:rPr>
              <a:t>요일별</a:t>
            </a:r>
            <a:r>
              <a:rPr lang="ko-KR" altLang="en-US" sz="1000" b="1" dirty="0" smtClean="0">
                <a:latin typeface="나눔스퀘어"/>
              </a:rPr>
              <a:t> 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err="1" smtClean="0">
                <a:latin typeface="나눔스퀘어"/>
              </a:rPr>
              <a:t>주차별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분기별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평</a:t>
            </a:r>
            <a:r>
              <a:rPr lang="en-US" altLang="ko-KR" sz="1000" b="1" dirty="0" smtClean="0">
                <a:latin typeface="나눔스퀘어"/>
              </a:rPr>
              <a:t>/</a:t>
            </a:r>
            <a:r>
              <a:rPr lang="ko-KR" altLang="en-US" sz="1000" b="1" dirty="0" err="1" smtClean="0">
                <a:latin typeface="나눔스퀘어"/>
              </a:rPr>
              <a:t>휴일별</a:t>
            </a:r>
            <a:r>
              <a:rPr lang="ko-KR" altLang="en-US" sz="1000" b="1" dirty="0" smtClean="0">
                <a:latin typeface="나눔스퀘어"/>
              </a:rPr>
              <a:t> 주제로 나눠서 분석</a:t>
            </a:r>
            <a:endParaRPr lang="en-US" altLang="ko-KR" sz="1000" b="1" dirty="0" smtClean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010774"/>
              </p:ext>
            </p:extLst>
          </p:nvPr>
        </p:nvGraphicFramePr>
        <p:xfrm>
          <a:off x="764666" y="2455782"/>
          <a:ext cx="5328158" cy="30153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5949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2047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나눔스퀘어"/>
                        </a:rPr>
                        <a:t>월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-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일 순서대로 교차로마다 평균 교통량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(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일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)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을 나타낸 그래프</a:t>
                      </a:r>
                      <a:endParaRPr lang="en-US" altLang="ko-KR" sz="700" b="1" dirty="0" smtClean="0">
                        <a:latin typeface="나눔스퀘어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나눔스퀘어"/>
                        </a:rPr>
                        <a:t>전체적으로 금요일에 가장 교통량이 많고 주말에 교통량이 감소하는 것을 볼 수 있음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7711"/>
              </p:ext>
            </p:extLst>
          </p:nvPr>
        </p:nvGraphicFramePr>
        <p:xfrm>
          <a:off x="788671" y="5738200"/>
          <a:ext cx="5328158" cy="35053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9719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주차별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평균 교통량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변화 그래프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주차에 특히 교통량이 감소하는 추세를 보임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각각 추석 연휴와 설 연휴 기간이 포함된 주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연휴에 파주를 벗어난 차량이 많은 것을 알 수 있음</a:t>
                      </a:r>
                      <a:endParaRPr lang="en-US" altLang="ko-KR" sz="700" b="1" kern="0" spc="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-1101725" y="4625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2" y="2465413"/>
            <a:ext cx="5253988" cy="25714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1" y="5761060"/>
            <a:ext cx="5231129" cy="29262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0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476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505803"/>
              </p:ext>
            </p:extLst>
          </p:nvPr>
        </p:nvGraphicFramePr>
        <p:xfrm>
          <a:off x="788671" y="1172074"/>
          <a:ext cx="5328158" cy="35294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373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215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분기로 시작하여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06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월까지 총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 동안의 평균 교통량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변화 그래프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대부분의 교차로에서는 큰 차이는 없으나 교통량이 많은 교차로에서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교통량이 감소했다가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증가한 모양이 뚜렷하게 나타남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날씨의 영향도 있고 코로나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거리두기가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완화되면서 교통량이 증가한 것으로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3739347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83690"/>
              </p:ext>
            </p:extLst>
          </p:nvPr>
        </p:nvGraphicFramePr>
        <p:xfrm>
          <a:off x="787611" y="5280660"/>
          <a:ext cx="5328158" cy="34923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877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1463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공휴일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주말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평일 순서대로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평균 교통량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변화 그래프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평일에는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6-10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17-20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 출퇴근시간에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peak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값이 생기는 것을 확인할 수 있고 공휴일과 평일은 비슷한 양상을 보임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휴일에는 오전부터 교통량이 꾸준히 증가하고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18,19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시를 기점으로 감소함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 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1" y="1194383"/>
            <a:ext cx="5270289" cy="298573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" y="5311896"/>
            <a:ext cx="5270289" cy="28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03411" y="2146414"/>
            <a:ext cx="2725335" cy="65796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400" b="1" dirty="0">
                <a:latin typeface="Malgun Gothic"/>
                <a:cs typeface="Malgun Gothic"/>
              </a:rPr>
              <a:t>Ⅰ.</a:t>
            </a:r>
            <a:r>
              <a:rPr sz="1400" b="1" spc="-86" dirty="0">
                <a:latin typeface="Malgun Gothic"/>
                <a:cs typeface="Malgun Gothic"/>
              </a:rPr>
              <a:t> </a:t>
            </a:r>
            <a:r>
              <a:rPr sz="1400" b="1" dirty="0">
                <a:latin typeface="Malgun Gothic"/>
                <a:cs typeface="Malgun Gothic"/>
              </a:rPr>
              <a:t>분석</a:t>
            </a:r>
            <a:r>
              <a:rPr sz="1400" b="1" spc="-86" dirty="0">
                <a:latin typeface="Malgun Gothic"/>
                <a:cs typeface="Malgun Gothic"/>
              </a:rPr>
              <a:t> </a:t>
            </a:r>
            <a:r>
              <a:rPr sz="1400" b="1" dirty="0">
                <a:latin typeface="Malgun Gothic"/>
                <a:cs typeface="Malgun Gothic"/>
              </a:rPr>
              <a:t>배경</a:t>
            </a:r>
            <a:r>
              <a:rPr sz="1400" b="1" spc="-86" dirty="0">
                <a:latin typeface="Malgun Gothic"/>
                <a:cs typeface="Malgun Gothic"/>
              </a:rPr>
              <a:t> </a:t>
            </a:r>
            <a:r>
              <a:rPr sz="1400" b="1" dirty="0">
                <a:latin typeface="Malgun Gothic"/>
                <a:cs typeface="Malgun Gothic"/>
              </a:rPr>
              <a:t>및</a:t>
            </a:r>
            <a:r>
              <a:rPr sz="1400" b="1" spc="-82" dirty="0">
                <a:latin typeface="Malgun Gothic"/>
                <a:cs typeface="Malgun Gothic"/>
              </a:rPr>
              <a:t> </a:t>
            </a:r>
            <a:r>
              <a:rPr sz="1400" b="1" dirty="0">
                <a:latin typeface="Malgun Gothic"/>
                <a:cs typeface="Malgun Gothic"/>
              </a:rPr>
              <a:t>주요</a:t>
            </a:r>
            <a:r>
              <a:rPr sz="1400" b="1" spc="-86" dirty="0">
                <a:latin typeface="Malgun Gothic"/>
                <a:cs typeface="Malgun Gothic"/>
              </a:rPr>
              <a:t> </a:t>
            </a:r>
            <a:r>
              <a:rPr sz="1400" b="1" spc="-41" dirty="0">
                <a:latin typeface="Malgun Gothic"/>
                <a:cs typeface="Malgun Gothic"/>
              </a:rPr>
              <a:t>경과</a:t>
            </a:r>
            <a:endParaRPr sz="1400" dirty="0">
              <a:latin typeface="Malgun Gothic"/>
              <a:cs typeface="Malgun Gothic"/>
            </a:endParaRPr>
          </a:p>
          <a:p>
            <a:pPr>
              <a:spcBef>
                <a:spcPts val="27"/>
              </a:spcBef>
            </a:pPr>
            <a:endParaRPr sz="1400" dirty="0">
              <a:latin typeface="Malgun Gothic"/>
              <a:cs typeface="Malgun Gothic"/>
            </a:endParaRPr>
          </a:p>
          <a:p>
            <a:pPr marL="11527"/>
            <a:r>
              <a:rPr sz="1400" b="1" dirty="0">
                <a:latin typeface="Malgun Gothic"/>
                <a:cs typeface="Malgun Gothic"/>
              </a:rPr>
              <a:t>▣</a:t>
            </a:r>
            <a:r>
              <a:rPr sz="1400" b="1" spc="-73" dirty="0">
                <a:latin typeface="Malgun Gothic"/>
                <a:cs typeface="Malgun Gothic"/>
              </a:rPr>
              <a:t> </a:t>
            </a:r>
            <a:r>
              <a:rPr sz="1400" b="1" spc="-50" dirty="0">
                <a:latin typeface="Malgun Gothic"/>
                <a:cs typeface="Malgun Gothic"/>
              </a:rPr>
              <a:t>배경</a:t>
            </a:r>
            <a:r>
              <a:rPr sz="1400" b="1" spc="-73" dirty="0">
                <a:latin typeface="Malgun Gothic"/>
                <a:cs typeface="Malgun Gothic"/>
              </a:rPr>
              <a:t> </a:t>
            </a:r>
            <a:r>
              <a:rPr sz="1400" b="1" dirty="0">
                <a:latin typeface="Malgun Gothic"/>
                <a:cs typeface="Malgun Gothic"/>
              </a:rPr>
              <a:t>및</a:t>
            </a:r>
            <a:r>
              <a:rPr sz="1400" b="1" spc="-68" dirty="0">
                <a:latin typeface="Malgun Gothic"/>
                <a:cs typeface="Malgun Gothic"/>
              </a:rPr>
              <a:t> </a:t>
            </a:r>
            <a:r>
              <a:rPr sz="1400" b="1" spc="-23" dirty="0">
                <a:latin typeface="Malgun Gothic"/>
                <a:cs typeface="Malgun Gothic"/>
              </a:rPr>
              <a:t>목적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704" y="3162789"/>
            <a:ext cx="6088199" cy="565623"/>
          </a:xfrm>
          <a:prstGeom prst="rect">
            <a:avLst/>
          </a:prstGeom>
          <a:ln w="6095">
            <a:solidFill>
              <a:srgbClr val="000000"/>
            </a:solidFill>
          </a:ln>
        </p:spPr>
        <p:txBody>
          <a:bodyPr vert="horz" wrap="square" lIns="0" tIns="2305" rIns="0" bIns="0" rtlCol="0">
            <a:spAutoFit/>
          </a:bodyPr>
          <a:lstStyle/>
          <a:p>
            <a:pPr>
              <a:spcBef>
                <a:spcPts val="18"/>
              </a:spcBef>
            </a:pPr>
            <a:endParaRPr sz="998" dirty="0">
              <a:latin typeface="+mj-ea"/>
              <a:ea typeface="+mj-ea"/>
              <a:cs typeface="Times New Roman"/>
            </a:endParaRPr>
          </a:p>
          <a:p>
            <a:pPr marL="62243"/>
            <a:r>
              <a:rPr sz="998" b="1" dirty="0">
                <a:latin typeface="+mj-ea"/>
                <a:ea typeface="+mj-ea"/>
                <a:cs typeface="Malgun Gothic"/>
              </a:rPr>
              <a:t>»</a:t>
            </a:r>
            <a:r>
              <a:rPr sz="998" b="1" spc="-118" dirty="0">
                <a:latin typeface="+mj-ea"/>
                <a:ea typeface="+mj-ea"/>
                <a:cs typeface="Malgun Gothic"/>
              </a:rPr>
              <a:t> </a:t>
            </a:r>
            <a:r>
              <a:rPr sz="998" b="1" spc="-50" dirty="0">
                <a:latin typeface="+mj-ea"/>
                <a:ea typeface="+mj-ea"/>
                <a:cs typeface="Malgun Gothic"/>
              </a:rPr>
              <a:t>현재</a:t>
            </a:r>
            <a:r>
              <a:rPr sz="998" b="1" spc="-118" dirty="0">
                <a:latin typeface="+mj-ea"/>
                <a:ea typeface="+mj-ea"/>
                <a:cs typeface="Malgun Gothic"/>
              </a:rPr>
              <a:t> </a:t>
            </a:r>
            <a:r>
              <a:rPr sz="998" b="1" spc="-73" dirty="0">
                <a:latin typeface="+mj-ea"/>
                <a:ea typeface="+mj-ea"/>
                <a:cs typeface="Malgun Gothic"/>
              </a:rPr>
              <a:t>횡단보도</a:t>
            </a:r>
            <a:r>
              <a:rPr sz="998" b="1" spc="-132" dirty="0">
                <a:latin typeface="+mj-ea"/>
                <a:ea typeface="+mj-ea"/>
                <a:cs typeface="Malgun Gothic"/>
              </a:rPr>
              <a:t> </a:t>
            </a:r>
            <a:r>
              <a:rPr sz="998" b="1" spc="-64" dirty="0">
                <a:latin typeface="+mj-ea"/>
                <a:ea typeface="+mj-ea"/>
                <a:cs typeface="Malgun Gothic"/>
              </a:rPr>
              <a:t>시스템</a:t>
            </a:r>
            <a:r>
              <a:rPr sz="998" b="1" spc="-132" dirty="0">
                <a:latin typeface="+mj-ea"/>
                <a:ea typeface="+mj-ea"/>
                <a:cs typeface="Malgun Gothic"/>
              </a:rPr>
              <a:t> </a:t>
            </a:r>
            <a:r>
              <a:rPr sz="998" b="1" spc="-64" dirty="0">
                <a:latin typeface="+mj-ea"/>
                <a:ea typeface="+mj-ea"/>
                <a:cs typeface="Malgun Gothic"/>
              </a:rPr>
              <a:t>하에서</a:t>
            </a:r>
            <a:r>
              <a:rPr sz="998" b="1" spc="-132" dirty="0">
                <a:latin typeface="+mj-ea"/>
                <a:ea typeface="+mj-ea"/>
                <a:cs typeface="Malgun Gothic"/>
              </a:rPr>
              <a:t> </a:t>
            </a:r>
            <a:r>
              <a:rPr sz="998" b="1" spc="-82" dirty="0">
                <a:latin typeface="+mj-ea"/>
                <a:ea typeface="+mj-ea"/>
                <a:cs typeface="Malgun Gothic"/>
              </a:rPr>
              <a:t>교통약자의</a:t>
            </a:r>
            <a:r>
              <a:rPr sz="998" b="1" spc="-127" dirty="0">
                <a:latin typeface="+mj-ea"/>
                <a:ea typeface="+mj-ea"/>
                <a:cs typeface="Malgun Gothic"/>
              </a:rPr>
              <a:t> </a:t>
            </a:r>
            <a:r>
              <a:rPr sz="998" b="1" spc="-50" dirty="0">
                <a:latin typeface="+mj-ea"/>
                <a:ea typeface="+mj-ea"/>
                <a:cs typeface="Malgun Gothic"/>
              </a:rPr>
              <a:t>보행</a:t>
            </a:r>
            <a:r>
              <a:rPr sz="998" b="1" spc="-118" dirty="0">
                <a:latin typeface="+mj-ea"/>
                <a:ea typeface="+mj-ea"/>
                <a:cs typeface="Malgun Gothic"/>
              </a:rPr>
              <a:t> </a:t>
            </a:r>
            <a:r>
              <a:rPr sz="998" b="1" spc="-73" dirty="0">
                <a:latin typeface="+mj-ea"/>
                <a:ea typeface="+mj-ea"/>
                <a:cs typeface="Malgun Gothic"/>
              </a:rPr>
              <a:t>특성은</a:t>
            </a:r>
            <a:r>
              <a:rPr sz="998" b="1" spc="-118" dirty="0">
                <a:latin typeface="+mj-ea"/>
                <a:ea typeface="+mj-ea"/>
                <a:cs typeface="Malgun Gothic"/>
              </a:rPr>
              <a:t> </a:t>
            </a:r>
            <a:r>
              <a:rPr sz="998" b="1" spc="-73" dirty="0">
                <a:latin typeface="+mj-ea"/>
                <a:ea typeface="+mj-ea"/>
                <a:cs typeface="Malgun Gothic"/>
              </a:rPr>
              <a:t>고려되지</a:t>
            </a:r>
            <a:r>
              <a:rPr sz="998" b="1" spc="-123" dirty="0">
                <a:latin typeface="+mj-ea"/>
                <a:ea typeface="+mj-ea"/>
                <a:cs typeface="Malgun Gothic"/>
              </a:rPr>
              <a:t> </a:t>
            </a:r>
            <a:r>
              <a:rPr sz="998" b="1" spc="-23" dirty="0">
                <a:latin typeface="+mj-ea"/>
                <a:ea typeface="+mj-ea"/>
                <a:cs typeface="Malgun Gothic"/>
              </a:rPr>
              <a:t>않음.</a:t>
            </a:r>
            <a:endParaRPr sz="998" dirty="0">
              <a:latin typeface="+mj-ea"/>
              <a:ea typeface="+mj-ea"/>
              <a:cs typeface="Malgun Gothic"/>
            </a:endParaRPr>
          </a:p>
          <a:p>
            <a:pPr marL="62243">
              <a:spcBef>
                <a:spcPts val="785"/>
              </a:spcBef>
            </a:pPr>
            <a:r>
              <a:rPr sz="998" b="1" dirty="0">
                <a:latin typeface="+mj-ea"/>
                <a:ea typeface="+mj-ea"/>
                <a:cs typeface="Malgun Gothic"/>
              </a:rPr>
              <a:t>»</a:t>
            </a:r>
            <a:r>
              <a:rPr sz="998" b="1" spc="-118" dirty="0">
                <a:latin typeface="+mj-ea"/>
                <a:ea typeface="+mj-ea"/>
                <a:cs typeface="Malgun Gothic"/>
              </a:rPr>
              <a:t> </a:t>
            </a:r>
            <a:r>
              <a:rPr sz="998" b="1" spc="-73" dirty="0">
                <a:latin typeface="+mj-ea"/>
                <a:ea typeface="+mj-ea"/>
                <a:cs typeface="Malgun Gothic"/>
              </a:rPr>
              <a:t>스마트</a:t>
            </a:r>
            <a:r>
              <a:rPr sz="998" b="1" spc="-113" dirty="0">
                <a:latin typeface="+mj-ea"/>
                <a:ea typeface="+mj-ea"/>
                <a:cs typeface="Malgun Gothic"/>
              </a:rPr>
              <a:t> </a:t>
            </a:r>
            <a:r>
              <a:rPr sz="998" b="1" spc="-73" dirty="0">
                <a:latin typeface="+mj-ea"/>
                <a:ea typeface="+mj-ea"/>
                <a:cs typeface="Malgun Gothic"/>
              </a:rPr>
              <a:t>횡단보도</a:t>
            </a:r>
            <a:r>
              <a:rPr sz="998" b="1" spc="-132" dirty="0">
                <a:latin typeface="+mj-ea"/>
                <a:ea typeface="+mj-ea"/>
                <a:cs typeface="Malgun Gothic"/>
              </a:rPr>
              <a:t> </a:t>
            </a:r>
            <a:r>
              <a:rPr sz="998" b="1" spc="-73" dirty="0">
                <a:latin typeface="+mj-ea"/>
                <a:ea typeface="+mj-ea"/>
                <a:cs typeface="Malgun Gothic"/>
              </a:rPr>
              <a:t>데이터를</a:t>
            </a:r>
            <a:r>
              <a:rPr sz="998" b="1" spc="-113" dirty="0">
                <a:latin typeface="+mj-ea"/>
                <a:ea typeface="+mj-ea"/>
                <a:cs typeface="Malgun Gothic"/>
              </a:rPr>
              <a:t> </a:t>
            </a:r>
            <a:r>
              <a:rPr sz="998" b="1" spc="-64" dirty="0">
                <a:latin typeface="+mj-ea"/>
                <a:ea typeface="+mj-ea"/>
                <a:cs typeface="Malgun Gothic"/>
              </a:rPr>
              <a:t>활용해</a:t>
            </a:r>
            <a:r>
              <a:rPr sz="998" b="1" spc="-127" dirty="0">
                <a:latin typeface="+mj-ea"/>
                <a:ea typeface="+mj-ea"/>
                <a:cs typeface="Malgun Gothic"/>
              </a:rPr>
              <a:t> </a:t>
            </a:r>
            <a:r>
              <a:rPr sz="998" b="1" spc="-64" dirty="0">
                <a:latin typeface="+mj-ea"/>
                <a:ea typeface="+mj-ea"/>
                <a:cs typeface="Malgun Gothic"/>
              </a:rPr>
              <a:t>기간별</a:t>
            </a:r>
            <a:r>
              <a:rPr sz="998" b="1" spc="-127" dirty="0">
                <a:latin typeface="+mj-ea"/>
                <a:ea typeface="+mj-ea"/>
                <a:cs typeface="Malgun Gothic"/>
              </a:rPr>
              <a:t> </a:t>
            </a:r>
            <a:r>
              <a:rPr sz="998" b="1" spc="-64" dirty="0">
                <a:latin typeface="+mj-ea"/>
                <a:ea typeface="+mj-ea"/>
                <a:cs typeface="Malgun Gothic"/>
              </a:rPr>
              <a:t>보행자</a:t>
            </a:r>
            <a:r>
              <a:rPr sz="998" b="1" spc="-132" dirty="0">
                <a:latin typeface="+mj-ea"/>
                <a:ea typeface="+mj-ea"/>
                <a:cs typeface="Malgun Gothic"/>
              </a:rPr>
              <a:t> </a:t>
            </a:r>
            <a:r>
              <a:rPr sz="998" b="1" dirty="0">
                <a:latin typeface="+mj-ea"/>
                <a:ea typeface="+mj-ea"/>
                <a:cs typeface="Malgun Gothic"/>
              </a:rPr>
              <a:t>및</a:t>
            </a:r>
            <a:r>
              <a:rPr sz="998" b="1" spc="-113" dirty="0">
                <a:latin typeface="+mj-ea"/>
                <a:ea typeface="+mj-ea"/>
                <a:cs typeface="Malgun Gothic"/>
              </a:rPr>
              <a:t> </a:t>
            </a:r>
            <a:r>
              <a:rPr sz="998" b="1" spc="-86" dirty="0">
                <a:latin typeface="+mj-ea"/>
                <a:ea typeface="+mj-ea"/>
                <a:cs typeface="Malgun Gothic"/>
              </a:rPr>
              <a:t>교통약자의</a:t>
            </a:r>
            <a:r>
              <a:rPr sz="998" b="1" spc="-118" dirty="0">
                <a:latin typeface="+mj-ea"/>
                <a:ea typeface="+mj-ea"/>
                <a:cs typeface="Malgun Gothic"/>
              </a:rPr>
              <a:t> </a:t>
            </a:r>
            <a:r>
              <a:rPr sz="998" b="1" spc="-73" dirty="0">
                <a:latin typeface="+mj-ea"/>
                <a:ea typeface="+mj-ea"/>
                <a:cs typeface="Malgun Gothic"/>
              </a:rPr>
              <a:t>통계적</a:t>
            </a:r>
            <a:r>
              <a:rPr sz="998" b="1" spc="-113" dirty="0">
                <a:latin typeface="+mj-ea"/>
                <a:ea typeface="+mj-ea"/>
                <a:cs typeface="Malgun Gothic"/>
              </a:rPr>
              <a:t> </a:t>
            </a:r>
            <a:r>
              <a:rPr sz="998" b="1" spc="-50" dirty="0">
                <a:latin typeface="+mj-ea"/>
                <a:ea typeface="+mj-ea"/>
                <a:cs typeface="Malgun Gothic"/>
              </a:rPr>
              <a:t>특성</a:t>
            </a:r>
            <a:r>
              <a:rPr sz="998" b="1" spc="-127" dirty="0">
                <a:latin typeface="+mj-ea"/>
                <a:ea typeface="+mj-ea"/>
                <a:cs typeface="Malgun Gothic"/>
              </a:rPr>
              <a:t> </a:t>
            </a:r>
            <a:r>
              <a:rPr sz="998" b="1" spc="-23" dirty="0">
                <a:latin typeface="+mj-ea"/>
                <a:ea typeface="+mj-ea"/>
                <a:cs typeface="Malgun Gothic"/>
              </a:rPr>
              <a:t>파악</a:t>
            </a:r>
            <a:endParaRPr sz="998" dirty="0">
              <a:latin typeface="+mj-ea"/>
              <a:ea typeface="+mj-ea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412" y="4211298"/>
            <a:ext cx="1026395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50" dirty="0">
                <a:latin typeface="Malgun Gothic"/>
                <a:cs typeface="Malgun Gothic"/>
              </a:rPr>
              <a:t>분석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54" dirty="0">
                <a:latin typeface="Malgun Gothic"/>
                <a:cs typeface="Malgun Gothic"/>
              </a:rPr>
              <a:t>내용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7704" y="4610099"/>
            <a:ext cx="5999885" cy="831811"/>
          </a:xfrm>
          <a:prstGeom prst="rect">
            <a:avLst/>
          </a:prstGeom>
          <a:ln w="6095">
            <a:solidFill>
              <a:srgbClr val="000000"/>
            </a:solidFill>
          </a:ln>
        </p:spPr>
        <p:txBody>
          <a:bodyPr vert="horz" wrap="square" lIns="0" tIns="5187" rIns="0" bIns="0" rtlCol="0">
            <a:spAutoFit/>
          </a:bodyPr>
          <a:lstStyle/>
          <a:p>
            <a:pPr>
              <a:spcBef>
                <a:spcPts val="41"/>
              </a:spcBef>
            </a:pPr>
            <a:endParaRPr sz="1044" dirty="0">
              <a:latin typeface="Times New Roman"/>
              <a:cs typeface="Times New Roman"/>
            </a:endParaRPr>
          </a:p>
          <a:p>
            <a:pPr marL="62243">
              <a:spcBef>
                <a:spcPts val="5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시각화를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통한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전체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추이에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대한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분석</a:t>
            </a:r>
            <a:endParaRPr sz="998" dirty="0">
              <a:latin typeface="Malgun Gothic"/>
              <a:cs typeface="Malgun Gothic"/>
            </a:endParaRPr>
          </a:p>
          <a:p>
            <a:pPr marL="62243">
              <a:spcBef>
                <a:spcPts val="781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시각화를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통한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교통약자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수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추이에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대한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분석</a:t>
            </a:r>
            <a:endParaRPr sz="998" dirty="0">
              <a:latin typeface="Malgun Gothic"/>
              <a:cs typeface="Malgun Gothic"/>
            </a:endParaRPr>
          </a:p>
          <a:p>
            <a:pPr marL="62243">
              <a:spcBef>
                <a:spcPts val="799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교통약자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수가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보행필요시간에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미치는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영향에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대한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회귀분석</a:t>
            </a:r>
            <a:endParaRPr sz="998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412" y="5922455"/>
            <a:ext cx="1129553" cy="23451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86" dirty="0">
                <a:latin typeface="Malgun Gothic"/>
                <a:cs typeface="Malgun Gothic"/>
              </a:rPr>
              <a:t>기초통계량</a:t>
            </a:r>
            <a:endParaRPr sz="1452">
              <a:latin typeface="Malgun Gothic"/>
              <a:cs typeface="Malgun Gothic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942682"/>
              </p:ext>
            </p:extLst>
          </p:nvPr>
        </p:nvGraphicFramePr>
        <p:xfrm>
          <a:off x="439833" y="6317107"/>
          <a:ext cx="5969336" cy="248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679"/>
                <a:gridCol w="340585"/>
                <a:gridCol w="367862"/>
                <a:gridCol w="515007"/>
                <a:gridCol w="420413"/>
                <a:gridCol w="481535"/>
                <a:gridCol w="393615"/>
                <a:gridCol w="333540"/>
                <a:gridCol w="430924"/>
                <a:gridCol w="472966"/>
                <a:gridCol w="420413"/>
                <a:gridCol w="441435"/>
                <a:gridCol w="409903"/>
                <a:gridCol w="236951"/>
                <a:gridCol w="370508"/>
              </a:tblGrid>
              <a:tr h="293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spc="-10" dirty="0">
                          <a:latin typeface="Malgun Gothic"/>
                          <a:cs typeface="Malgun Gothic"/>
                        </a:rPr>
                        <a:t>통과보행자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88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spc="-20" dirty="0">
                          <a:latin typeface="Malgun Gothic"/>
                          <a:cs typeface="Malgun Gothic"/>
                        </a:rPr>
                        <a:t>보행시간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88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spc="-10" dirty="0">
                          <a:latin typeface="Malgun Gothic"/>
                          <a:cs typeface="Malgun Gothic"/>
                        </a:rPr>
                        <a:t>보행자분류_일반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88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48895" indent="-33655" algn="ctr">
                        <a:lnSpc>
                          <a:spcPct val="144000"/>
                        </a:lnSpc>
                        <a:spcBef>
                          <a:spcPts val="195"/>
                        </a:spcBef>
                      </a:pPr>
                      <a:r>
                        <a:rPr sz="500" b="1" spc="-95" dirty="0">
                          <a:latin typeface="Malgun Gothic"/>
                          <a:cs typeface="Malgun Gothic"/>
                        </a:rPr>
                        <a:t>보행자분류_</a:t>
                      </a:r>
                      <a:r>
                        <a:rPr sz="500" b="1" spc="5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500" b="1" spc="-30" dirty="0">
                          <a:latin typeface="Malgun Gothic"/>
                          <a:cs typeface="Malgun Gothic"/>
                        </a:rPr>
                        <a:t>적색횡단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24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127635" marR="76200" indent="-33655" algn="ctr">
                        <a:lnSpc>
                          <a:spcPct val="144000"/>
                        </a:lnSpc>
                        <a:spcBef>
                          <a:spcPts val="195"/>
                        </a:spcBef>
                      </a:pPr>
                      <a:r>
                        <a:rPr sz="500" b="1" spc="-95" dirty="0">
                          <a:latin typeface="Malgun Gothic"/>
                          <a:cs typeface="Malgun Gothic"/>
                        </a:rPr>
                        <a:t>보행자분류_</a:t>
                      </a:r>
                      <a:r>
                        <a:rPr sz="500" b="1" spc="5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500" b="1" spc="-30" dirty="0">
                          <a:latin typeface="Malgun Gothic"/>
                          <a:cs typeface="Malgun Gothic"/>
                        </a:rPr>
                        <a:t>무단횡단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24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R="990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spc="-10" dirty="0">
                          <a:latin typeface="Malgun Gothic"/>
                          <a:cs typeface="Malgun Gothic"/>
                        </a:rPr>
                        <a:t>연장_횟수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88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spc="-10" dirty="0">
                          <a:latin typeface="Malgun Gothic"/>
                          <a:cs typeface="Malgun Gothic"/>
                        </a:rPr>
                        <a:t>연장_시간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88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spc="-10" dirty="0">
                          <a:latin typeface="Malgun Gothic"/>
                          <a:cs typeface="Malgun Gothic"/>
                        </a:rPr>
                        <a:t>연장_보행자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88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149225" marR="71755" indent="-58419" algn="ctr">
                        <a:lnSpc>
                          <a:spcPct val="144000"/>
                        </a:lnSpc>
                        <a:spcBef>
                          <a:spcPts val="195"/>
                        </a:spcBef>
                      </a:pPr>
                      <a:r>
                        <a:rPr sz="500" b="1" spc="-95" dirty="0">
                          <a:latin typeface="Malgun Gothic"/>
                          <a:cs typeface="Malgun Gothic"/>
                        </a:rPr>
                        <a:t>교통약자_</a:t>
                      </a:r>
                      <a:r>
                        <a:rPr sz="500" b="1" spc="5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목발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24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128905" marR="77470" indent="-33655" algn="ctr">
                        <a:lnSpc>
                          <a:spcPct val="144000"/>
                        </a:lnSpc>
                        <a:spcBef>
                          <a:spcPts val="195"/>
                        </a:spcBef>
                      </a:pPr>
                      <a:r>
                        <a:rPr sz="500" b="1" spc="-95" dirty="0">
                          <a:latin typeface="Malgun Gothic"/>
                          <a:cs typeface="Malgun Gothic"/>
                        </a:rPr>
                        <a:t>교통약자_</a:t>
                      </a:r>
                      <a:r>
                        <a:rPr sz="500" b="1" spc="5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휠체어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24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127635" marR="77470" indent="-33655" algn="ctr">
                        <a:lnSpc>
                          <a:spcPct val="144000"/>
                        </a:lnSpc>
                        <a:spcBef>
                          <a:spcPts val="195"/>
                        </a:spcBef>
                      </a:pPr>
                      <a:r>
                        <a:rPr sz="500" b="1" spc="-95" dirty="0">
                          <a:latin typeface="Malgun Gothic"/>
                          <a:cs typeface="Malgun Gothic"/>
                        </a:rPr>
                        <a:t>교통약자_</a:t>
                      </a:r>
                      <a:r>
                        <a:rPr sz="500" b="1" spc="5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유모차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24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149225" marR="71755" indent="-58419" algn="ctr">
                        <a:lnSpc>
                          <a:spcPct val="144000"/>
                        </a:lnSpc>
                        <a:spcBef>
                          <a:spcPts val="195"/>
                        </a:spcBef>
                      </a:pPr>
                      <a:r>
                        <a:rPr sz="500" b="1" spc="-95" dirty="0">
                          <a:latin typeface="Malgun Gothic"/>
                          <a:cs typeface="Malgun Gothic"/>
                        </a:rPr>
                        <a:t>교통약자_</a:t>
                      </a:r>
                      <a:r>
                        <a:rPr sz="500" b="1" spc="5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합계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247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잔여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88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b="1" spc="-20" dirty="0">
                          <a:latin typeface="Malgun Gothic"/>
                          <a:cs typeface="Malgun Gothic"/>
                        </a:rPr>
                        <a:t>보행속도</a:t>
                      </a:r>
                      <a:endParaRPr sz="500" dirty="0">
                        <a:latin typeface="Malgun Gothic"/>
                        <a:cs typeface="Malgun Gothic"/>
                      </a:endParaRPr>
                    </a:p>
                  </a:txBody>
                  <a:tcPr marL="0" marR="0" marT="288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274896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count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5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74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12947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12947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12947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40487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744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mean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18.757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10.32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16.86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1.136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0.002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1.2069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5.311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0.8765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0.384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0.961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0.287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1.524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0.595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0.5418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744"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std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21.039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11.23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18.261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5.811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0.0888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2.4482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16.765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1.8535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0.795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1.610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0.771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2.314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2.451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0.584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817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96"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min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7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25%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3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7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50%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89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75%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29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26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6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dirty="0">
                          <a:latin typeface="Malgun Gothic"/>
                          <a:cs typeface="Malgun Gothic"/>
                        </a:rPr>
                        <a:t>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1.032258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75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7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max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285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65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127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184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30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273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36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40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53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52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5.3333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86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908" y="841393"/>
            <a:ext cx="6741185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나눔스퀘어"/>
              </a:rPr>
              <a:t>스마트 횡단보도 보행자 분석</a:t>
            </a:r>
            <a:endParaRPr lang="en-US" altLang="ko-KR" sz="2800" b="1" dirty="0" smtClean="0">
              <a:latin typeface="나눔스퀘어"/>
            </a:endParaRPr>
          </a:p>
          <a:p>
            <a:pPr algn="ctr"/>
            <a:r>
              <a:rPr lang="ko-KR" altLang="en-US" b="1" dirty="0" smtClean="0">
                <a:latin typeface="나눔스퀘어"/>
              </a:rPr>
              <a:t>교통약자 및 보행자 수 분석</a:t>
            </a:r>
            <a:endParaRPr lang="en-US" altLang="ko-KR" b="1" dirty="0" smtClean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412" y="505871"/>
            <a:ext cx="5848350" cy="114300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7704" y="1777031"/>
            <a:ext cx="5848350" cy="115411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130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329921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 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-1. </a:t>
            </a:r>
            <a:r>
              <a:rPr lang="ko-KR" altLang="en-US" sz="2000" b="1" dirty="0" err="1" smtClean="0">
                <a:latin typeface="나눔스퀘어"/>
              </a:rPr>
              <a:t>시간별</a:t>
            </a:r>
            <a:r>
              <a:rPr lang="ko-KR" altLang="en-US" sz="2000" b="1" dirty="0" smtClean="0">
                <a:latin typeface="나눔스퀘어"/>
              </a:rPr>
              <a:t> </a:t>
            </a:r>
            <a:r>
              <a:rPr lang="en-US" altLang="ko-KR" sz="2000" b="1" dirty="0" smtClean="0">
                <a:latin typeface="나눔스퀘어"/>
              </a:rPr>
              <a:t>LOS </a:t>
            </a:r>
            <a:r>
              <a:rPr lang="ko-KR" altLang="en-US" sz="2000" b="1" dirty="0" smtClean="0">
                <a:latin typeface="나눔스퀘어"/>
              </a:rPr>
              <a:t>분포 분석 결과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762606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74476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나눔스퀘어"/>
              </a:rPr>
              <a:t>총괄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3665" y="1083318"/>
            <a:ext cx="5890161" cy="981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>
                <a:latin typeface="나눔스퀘어"/>
              </a:rPr>
              <a:t>» </a:t>
            </a:r>
            <a:r>
              <a:rPr lang="en-US" altLang="ko-KR" sz="1000" b="1" dirty="0" smtClean="0">
                <a:latin typeface="나눔스퀘어"/>
              </a:rPr>
              <a:t>2021</a:t>
            </a:r>
            <a:r>
              <a:rPr lang="ko-KR" altLang="en-US" sz="1000" b="1" dirty="0" smtClean="0">
                <a:latin typeface="나눔스퀘어"/>
              </a:rPr>
              <a:t>년 </a:t>
            </a:r>
            <a:r>
              <a:rPr lang="en-US" altLang="ko-KR" sz="1000" b="1" dirty="0" smtClean="0">
                <a:latin typeface="나눔스퀘어"/>
              </a:rPr>
              <a:t>07</a:t>
            </a:r>
            <a:r>
              <a:rPr lang="ko-KR" altLang="en-US" sz="1000" b="1" dirty="0" smtClean="0">
                <a:latin typeface="나눔스퀘어"/>
              </a:rPr>
              <a:t>월 부터 </a:t>
            </a:r>
            <a:r>
              <a:rPr lang="en-US" altLang="ko-KR" sz="1000" b="1" dirty="0" smtClean="0">
                <a:latin typeface="나눔스퀘어"/>
              </a:rPr>
              <a:t>2022</a:t>
            </a:r>
            <a:r>
              <a:rPr lang="ko-KR" altLang="en-US" sz="1000" b="1" dirty="0" smtClean="0">
                <a:latin typeface="나눔스퀘어"/>
              </a:rPr>
              <a:t>년 </a:t>
            </a:r>
            <a:r>
              <a:rPr lang="en-US" altLang="ko-KR" sz="1000" b="1" dirty="0" smtClean="0">
                <a:latin typeface="나눔스퀘어"/>
              </a:rPr>
              <a:t>06</a:t>
            </a:r>
            <a:r>
              <a:rPr lang="ko-KR" altLang="en-US" sz="1000" b="1" dirty="0" smtClean="0">
                <a:latin typeface="나눔스퀘어"/>
              </a:rPr>
              <a:t>월까지의 시간 별 </a:t>
            </a:r>
            <a:r>
              <a:rPr lang="en-US" altLang="ko-KR" sz="1000" b="1" dirty="0">
                <a:latin typeface="나눔스퀘어"/>
              </a:rPr>
              <a:t>LOS </a:t>
            </a:r>
            <a:r>
              <a:rPr lang="ko-KR" altLang="en-US" sz="1000" b="1" dirty="0" smtClean="0">
                <a:latin typeface="나눔스퀘어"/>
              </a:rPr>
              <a:t>분포 </a:t>
            </a:r>
            <a:r>
              <a:rPr lang="en-US" altLang="ko-KR" sz="1000" b="1" dirty="0" smtClean="0">
                <a:latin typeface="나눔스퀘어"/>
              </a:rPr>
              <a:t>count</a:t>
            </a:r>
            <a:r>
              <a:rPr lang="ko-KR" altLang="en-US" sz="1000" b="1" dirty="0">
                <a:latin typeface="나눔스퀘어"/>
              </a:rPr>
              <a:t>를 나타낸 그래프이며 각 축의 합이 전체 </a:t>
            </a:r>
            <a:r>
              <a:rPr lang="ko-KR" altLang="en-US" sz="1000" b="1" dirty="0" smtClean="0">
                <a:latin typeface="나눔스퀘어"/>
              </a:rPr>
              <a:t>데이터 양</a:t>
            </a:r>
            <a:r>
              <a:rPr lang="en-US" altLang="ko-KR" sz="1000" b="1" dirty="0" smtClean="0">
                <a:latin typeface="나눔스퀘어"/>
              </a:rPr>
              <a:t>(</a:t>
            </a:r>
            <a:r>
              <a:rPr lang="ko-KR" altLang="en-US" sz="1000" b="1" dirty="0" smtClean="0">
                <a:latin typeface="나눔스퀘어"/>
              </a:rPr>
              <a:t>약 </a:t>
            </a:r>
            <a:r>
              <a:rPr lang="en-US" altLang="ko-KR" sz="1000" b="1" dirty="0" smtClean="0">
                <a:latin typeface="나눔스퀘어"/>
              </a:rPr>
              <a:t>365)</a:t>
            </a:r>
            <a:r>
              <a:rPr lang="ko-KR" altLang="en-US" sz="1000" b="1" dirty="0" smtClean="0">
                <a:latin typeface="나눔스퀘어"/>
              </a:rPr>
              <a:t>을 </a:t>
            </a:r>
            <a:r>
              <a:rPr lang="ko-KR" altLang="en-US" sz="1000" b="1" dirty="0">
                <a:latin typeface="나눔스퀘어"/>
              </a:rPr>
              <a:t>나타냄</a:t>
            </a:r>
            <a:r>
              <a:rPr lang="en-US" altLang="ko-KR" sz="1000" b="1" dirty="0">
                <a:latin typeface="나눔스퀘어"/>
              </a:rPr>
              <a:t>. </a:t>
            </a:r>
            <a:r>
              <a:rPr lang="en-US" altLang="ko-KR" sz="900" b="1" dirty="0">
                <a:latin typeface="나눔스퀘어"/>
              </a:rPr>
              <a:t>(null</a:t>
            </a:r>
            <a:r>
              <a:rPr lang="ko-KR" altLang="en-US" sz="900" b="1" dirty="0">
                <a:latin typeface="나눔스퀘어"/>
              </a:rPr>
              <a:t>값이 존재하는 교차로는 총 </a:t>
            </a:r>
            <a:r>
              <a:rPr lang="en-US" altLang="ko-KR" sz="900" b="1" dirty="0">
                <a:latin typeface="나눔스퀘어"/>
              </a:rPr>
              <a:t>count</a:t>
            </a:r>
            <a:r>
              <a:rPr lang="ko-KR" altLang="en-US" sz="900" b="1" dirty="0">
                <a:latin typeface="나눔스퀘어"/>
              </a:rPr>
              <a:t>의 값이 작음</a:t>
            </a:r>
            <a:r>
              <a:rPr lang="en-US" altLang="ko-KR" sz="900" b="1" dirty="0">
                <a:latin typeface="나눔스퀘어"/>
              </a:rPr>
              <a:t>)</a:t>
            </a:r>
            <a:endParaRPr lang="ko-KR" altLang="en-US" sz="900" b="1" dirty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  <a:ea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나눔스퀘어"/>
              </a:rPr>
              <a:t>모든 교차로에서 교통량이 적은 </a:t>
            </a:r>
            <a:r>
              <a:rPr lang="en-US" altLang="ko-KR" sz="1000" b="1" dirty="0" smtClean="0">
                <a:latin typeface="나눔스퀘어"/>
              </a:rPr>
              <a:t>0</a:t>
            </a:r>
            <a:r>
              <a:rPr lang="ko-KR" altLang="en-US" sz="1000" b="1" dirty="0" smtClean="0">
                <a:latin typeface="나눔스퀘어"/>
              </a:rPr>
              <a:t>시</a:t>
            </a:r>
            <a:r>
              <a:rPr lang="en-US" altLang="ko-KR" sz="1000" b="1" dirty="0" smtClean="0">
                <a:latin typeface="나눔스퀘어"/>
              </a:rPr>
              <a:t>~6</a:t>
            </a:r>
            <a:r>
              <a:rPr lang="ko-KR" altLang="en-US" sz="1000" b="1" dirty="0" smtClean="0">
                <a:latin typeface="나눔스퀘어"/>
              </a:rPr>
              <a:t>시와 </a:t>
            </a:r>
            <a:r>
              <a:rPr lang="en-US" altLang="ko-KR" sz="1000" b="1" dirty="0" smtClean="0">
                <a:latin typeface="나눔스퀘어"/>
              </a:rPr>
              <a:t>21</a:t>
            </a:r>
            <a:r>
              <a:rPr lang="ko-KR" altLang="en-US" sz="1000" b="1" dirty="0" smtClean="0">
                <a:latin typeface="나눔스퀘어"/>
              </a:rPr>
              <a:t>시</a:t>
            </a:r>
            <a:r>
              <a:rPr lang="en-US" altLang="ko-KR" sz="1000" b="1" dirty="0" smtClean="0">
                <a:latin typeface="나눔스퀘어"/>
              </a:rPr>
              <a:t>~23</a:t>
            </a:r>
            <a:r>
              <a:rPr lang="ko-KR" altLang="en-US" sz="1000" b="1" dirty="0" smtClean="0">
                <a:latin typeface="나눔스퀘어"/>
              </a:rPr>
              <a:t>시에 주로  </a:t>
            </a:r>
            <a:r>
              <a:rPr lang="en-US" altLang="ko-KR" sz="1000" b="1" dirty="0" smtClean="0">
                <a:latin typeface="나눔스퀘어"/>
              </a:rPr>
              <a:t>C</a:t>
            </a:r>
            <a:r>
              <a:rPr lang="ko-KR" altLang="en-US" sz="1000" b="1" dirty="0" smtClean="0">
                <a:latin typeface="나눔스퀘어"/>
              </a:rPr>
              <a:t>값이 측정됨</a:t>
            </a:r>
            <a:r>
              <a:rPr lang="en-US" altLang="ko-KR" sz="1000" b="1" dirty="0" smtClean="0">
                <a:latin typeface="나눔스퀘어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출퇴근시간 사이인 </a:t>
            </a:r>
            <a:r>
              <a:rPr lang="en-US" altLang="ko-KR" sz="1000" b="1" dirty="0" smtClean="0">
                <a:latin typeface="나눔스퀘어"/>
              </a:rPr>
              <a:t>6</a:t>
            </a:r>
            <a:r>
              <a:rPr lang="ko-KR" altLang="en-US" sz="1000" b="1" dirty="0" smtClean="0">
                <a:latin typeface="나눔스퀘어"/>
              </a:rPr>
              <a:t>시</a:t>
            </a:r>
            <a:r>
              <a:rPr lang="en-US" altLang="ko-KR" sz="1000" b="1" dirty="0" smtClean="0">
                <a:latin typeface="나눔스퀘어"/>
              </a:rPr>
              <a:t>~21</a:t>
            </a:r>
            <a:r>
              <a:rPr lang="ko-KR" altLang="en-US" sz="1000" b="1" dirty="0" smtClean="0">
                <a:latin typeface="나눔스퀘어"/>
              </a:rPr>
              <a:t>시에서는 </a:t>
            </a:r>
            <a:r>
              <a:rPr lang="en-US" altLang="ko-KR" sz="1000" b="1" dirty="0" smtClean="0">
                <a:latin typeface="나눔스퀘어"/>
              </a:rPr>
              <a:t>D</a:t>
            </a:r>
            <a:r>
              <a:rPr lang="ko-KR" altLang="en-US" sz="1000" b="1" dirty="0" smtClean="0">
                <a:latin typeface="나눔스퀘어"/>
              </a:rPr>
              <a:t>이상의 값이 측정됨</a:t>
            </a:r>
            <a:r>
              <a:rPr lang="en-US" altLang="ko-KR" sz="1000" b="1" dirty="0" smtClean="0">
                <a:latin typeface="나눔스퀘어"/>
              </a:rPr>
              <a:t>.</a:t>
            </a:r>
          </a:p>
          <a:p>
            <a:pPr algn="just"/>
            <a:r>
              <a:rPr lang="en-US" altLang="ko-KR" sz="1000" b="1" dirty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가로</a:t>
            </a:r>
            <a:r>
              <a:rPr lang="en-US" altLang="ko-KR" sz="1000" b="1" dirty="0" smtClean="0">
                <a:latin typeface="나눔스퀘어"/>
              </a:rPr>
              <a:t>(</a:t>
            </a:r>
            <a:r>
              <a:rPr lang="ko-KR" altLang="en-US" sz="1000" b="1" dirty="0" smtClean="0">
                <a:latin typeface="나눔스퀘어"/>
              </a:rPr>
              <a:t>동</a:t>
            </a:r>
            <a:r>
              <a:rPr lang="en-US" altLang="ko-KR" sz="1000" b="1" dirty="0" smtClean="0">
                <a:latin typeface="나눔스퀘어"/>
              </a:rPr>
              <a:t>-</a:t>
            </a:r>
            <a:r>
              <a:rPr lang="ko-KR" altLang="en-US" sz="1000" b="1" dirty="0" smtClean="0">
                <a:latin typeface="나눔스퀘어"/>
              </a:rPr>
              <a:t>서</a:t>
            </a:r>
            <a:r>
              <a:rPr lang="en-US" altLang="ko-KR" sz="1000" b="1" dirty="0" smtClean="0">
                <a:latin typeface="나눔스퀘어"/>
              </a:rPr>
              <a:t>)/</a:t>
            </a:r>
            <a:r>
              <a:rPr lang="ko-KR" altLang="en-US" sz="1000" b="1" dirty="0" smtClean="0">
                <a:latin typeface="나눔스퀘어"/>
              </a:rPr>
              <a:t>세로</a:t>
            </a:r>
            <a:r>
              <a:rPr lang="en-US" altLang="ko-KR" sz="1000" b="1" dirty="0" smtClean="0">
                <a:latin typeface="나눔스퀘어"/>
              </a:rPr>
              <a:t>(</a:t>
            </a:r>
            <a:r>
              <a:rPr lang="ko-KR" altLang="en-US" sz="1000" b="1" dirty="0" smtClean="0">
                <a:latin typeface="나눔스퀘어"/>
              </a:rPr>
              <a:t>북</a:t>
            </a:r>
            <a:r>
              <a:rPr lang="en-US" altLang="ko-KR" sz="1000" b="1" dirty="0" smtClean="0">
                <a:latin typeface="나눔스퀘어"/>
              </a:rPr>
              <a:t>-</a:t>
            </a:r>
            <a:r>
              <a:rPr lang="ko-KR" altLang="en-US" sz="1000" b="1" dirty="0" smtClean="0">
                <a:latin typeface="나눔스퀘어"/>
              </a:rPr>
              <a:t>남</a:t>
            </a:r>
            <a:r>
              <a:rPr lang="en-US" altLang="ko-KR" sz="1000" b="1" dirty="0" smtClean="0">
                <a:latin typeface="나눔스퀘어"/>
              </a:rPr>
              <a:t>)</a:t>
            </a:r>
            <a:r>
              <a:rPr lang="ko-KR" altLang="en-US" sz="1000" b="1" dirty="0" smtClean="0">
                <a:latin typeface="나눔스퀘어"/>
              </a:rPr>
              <a:t> 차선과 평균 교통량에 따른 </a:t>
            </a:r>
            <a:r>
              <a:rPr lang="en-US" altLang="ko-KR" sz="1000" b="1" dirty="0" smtClean="0">
                <a:latin typeface="나눔스퀘어"/>
              </a:rPr>
              <a:t>LOS </a:t>
            </a:r>
            <a:r>
              <a:rPr lang="ko-KR" altLang="en-US" sz="1000" b="1" dirty="0" smtClean="0">
                <a:latin typeface="나눔스퀘어"/>
              </a:rPr>
              <a:t>분포 정도가 다름</a:t>
            </a:r>
            <a:r>
              <a:rPr lang="en-US" altLang="ko-KR" sz="1000" b="1" dirty="0" smtClean="0">
                <a:latin typeface="나눔스퀘어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차선이 많아도 교통량이 많으면 </a:t>
            </a:r>
            <a:r>
              <a:rPr lang="en-US" altLang="ko-KR" sz="1000" b="1" dirty="0" smtClean="0">
                <a:latin typeface="나눔스퀘어"/>
              </a:rPr>
              <a:t>LOS</a:t>
            </a:r>
            <a:r>
              <a:rPr lang="ko-KR" altLang="en-US" sz="1000" b="1" dirty="0">
                <a:latin typeface="나눔스퀘어"/>
              </a:rPr>
              <a:t> </a:t>
            </a:r>
            <a:r>
              <a:rPr lang="ko-KR" altLang="en-US" sz="1000" b="1" dirty="0" smtClean="0">
                <a:latin typeface="나눔스퀘어"/>
              </a:rPr>
              <a:t>값이 낮아짐</a:t>
            </a:r>
            <a:r>
              <a:rPr lang="en-US" altLang="ko-KR" sz="1000" b="1" dirty="0" smtClean="0">
                <a:latin typeface="나눔스퀘어"/>
              </a:rPr>
              <a:t>.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39194"/>
              </p:ext>
            </p:extLst>
          </p:nvPr>
        </p:nvGraphicFramePr>
        <p:xfrm>
          <a:off x="788925" y="2717503"/>
          <a:ext cx="5328158" cy="252639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7~8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17~21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교통량이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특히 퇴근시간에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값이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임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7~8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15~19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증가하는데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교차로 특성 상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등하교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시간에 교통량이 증가한다고 추측됨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649629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249659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갈현사거리 </a:t>
            </a:r>
            <a:r>
              <a:rPr lang="en-US" altLang="ko-KR" sz="800" b="1" dirty="0" smtClean="0">
                <a:latin typeface="나눔스퀘어"/>
              </a:rPr>
              <a:t>(6/8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336)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5125" y="2497301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문산제일고삼거리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(4/7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670)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7405217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82083"/>
              </p:ext>
            </p:extLst>
          </p:nvPr>
        </p:nvGraphicFramePr>
        <p:xfrm>
          <a:off x="788671" y="6033646"/>
          <a:ext cx="5328158" cy="25288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7~8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17~19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시의 교통량 증가가 뚜렷하게 보이는 교차로임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나눔스퀘어"/>
                        </a:rPr>
                        <a:t>6~16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 시간의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값이 증가하는 교차로임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출퇴근시간 외에도 꾸준히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값을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D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를 유지하는 경우가 많으며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오히려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5~7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시에는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값이 높아지는 경향이 있음</a:t>
                      </a:r>
                      <a:r>
                        <a:rPr lang="en-US" altLang="ko-KR" sz="800" b="1" baseline="0" dirty="0" smtClean="0">
                          <a:latin typeface="나눔스퀘어"/>
                        </a:rPr>
                        <a:t>.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78132" y="5774741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금촌사거리</a:t>
            </a:r>
            <a:r>
              <a:rPr lang="en-US" altLang="ko-KR" sz="800" b="1" dirty="0" smtClean="0">
                <a:latin typeface="나눔스퀘어"/>
              </a:rPr>
              <a:t>(9/7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360)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05125" y="5784891"/>
            <a:ext cx="2638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아동사거리 </a:t>
            </a:r>
            <a:r>
              <a:rPr lang="en-US" altLang="ko-KR" sz="800" b="1" dirty="0" smtClean="0">
                <a:latin typeface="나눔스퀘어"/>
              </a:rPr>
              <a:t>(5/5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240)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9358" y="2285338"/>
            <a:ext cx="92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* </a:t>
            </a:r>
            <a:r>
              <a:rPr lang="ko-KR" altLang="en-US" sz="800" b="1" dirty="0" err="1" smtClean="0">
                <a:latin typeface="나눔스퀘어"/>
              </a:rPr>
              <a:t>금촌지역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29" name="slide2" descr="금촌사거리">
            <a:extLst>
              <a:ext uri="{FF2B5EF4-FFF2-40B4-BE49-F238E27FC236}">
                <a16:creationId xmlns="" xmlns:a16="http://schemas.microsoft.com/office/drawing/2014/main" id="{9C7F684A-8A82-45FB-AD83-D13F1C13B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6" b="1"/>
          <a:stretch/>
        </p:blipFill>
        <p:spPr>
          <a:xfrm>
            <a:off x="840335" y="6080887"/>
            <a:ext cx="2573487" cy="1845525"/>
          </a:xfrm>
          <a:prstGeom prst="rect">
            <a:avLst/>
          </a:prstGeom>
        </p:spPr>
      </p:pic>
      <p:pic>
        <p:nvPicPr>
          <p:cNvPr id="30" name="slide5" descr="아동사거리">
            <a:extLst>
              <a:ext uri="{FF2B5EF4-FFF2-40B4-BE49-F238E27FC236}">
                <a16:creationId xmlns="" xmlns:a16="http://schemas.microsoft.com/office/drawing/2014/main" id="{DA9FFC31-71BC-4C92-8F84-EDE1DD6B5E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6066243"/>
            <a:ext cx="2576450" cy="186017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9" name="slide3" descr="시간_갈현사거리">
            <a:extLst>
              <a:ext uri="{FF2B5EF4-FFF2-40B4-BE49-F238E27FC236}">
                <a16:creationId xmlns:a16="http://schemas.microsoft.com/office/drawing/2014/main" xmlns="" id="{9733C95E-E784-42AF-85E0-DDCB8A3D90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2" b="2943"/>
          <a:stretch/>
        </p:blipFill>
        <p:spPr>
          <a:xfrm>
            <a:off x="806596" y="2735825"/>
            <a:ext cx="2641368" cy="2097424"/>
          </a:xfrm>
          <a:prstGeom prst="rect">
            <a:avLst/>
          </a:prstGeom>
        </p:spPr>
      </p:pic>
      <p:pic>
        <p:nvPicPr>
          <p:cNvPr id="21" name="slide3" descr="시간_문산제일고삼거리">
            <a:extLst>
              <a:ext uri="{FF2B5EF4-FFF2-40B4-BE49-F238E27FC236}">
                <a16:creationId xmlns:a16="http://schemas.microsoft.com/office/drawing/2014/main" xmlns="" id="{5C482906-E1AF-4EFB-965F-1EAFFFCEAC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6" b="4605"/>
          <a:stretch/>
        </p:blipFill>
        <p:spPr>
          <a:xfrm>
            <a:off x="3481113" y="2747698"/>
            <a:ext cx="2616666" cy="209507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157691" y="2712038"/>
            <a:ext cx="246554" cy="853494"/>
            <a:chOff x="6083300" y="3499808"/>
            <a:chExt cx="246554" cy="853494"/>
          </a:xfrm>
        </p:grpSpPr>
        <p:grpSp>
          <p:nvGrpSpPr>
            <p:cNvPr id="27" name="그룹 26"/>
            <p:cNvGrpSpPr/>
            <p:nvPr/>
          </p:nvGrpSpPr>
          <p:grpSpPr>
            <a:xfrm>
              <a:off x="6083300" y="3499808"/>
              <a:ext cx="241300" cy="754603"/>
              <a:chOff x="6083300" y="3499808"/>
              <a:chExt cx="241300" cy="754603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6"/>
              <a:srcRect l="5371"/>
              <a:stretch/>
            </p:blipFill>
            <p:spPr>
              <a:xfrm>
                <a:off x="6083300" y="3598699"/>
                <a:ext cx="241300" cy="655712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6364" y="3499808"/>
                <a:ext cx="176404" cy="110252"/>
              </a:xfrm>
              <a:prstGeom prst="rect">
                <a:avLst/>
              </a:prstGeom>
            </p:spPr>
          </p:pic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9650" y="3709119"/>
              <a:ext cx="240204" cy="644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593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627248"/>
              </p:ext>
            </p:extLst>
          </p:nvPr>
        </p:nvGraphicFramePr>
        <p:xfrm>
          <a:off x="788925" y="6660101"/>
          <a:ext cx="5328158" cy="246709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1576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32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사이의 교통량이 다른 시간대 대비 매우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출퇴근 시간 부터 퇴근시간까지 내내 교통량이 많다고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7~21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 교통량이 많음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이후론 점차 교통량이 줄어드는 추세를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8" y="6427316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교하삼거리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(7/7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685)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5125" y="6428023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와동교차로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(10/7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795)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9553" y="3806468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557697"/>
              </p:ext>
            </p:extLst>
          </p:nvPr>
        </p:nvGraphicFramePr>
        <p:xfrm>
          <a:off x="788925" y="3546006"/>
          <a:ext cx="5328158" cy="246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84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46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나눔스퀘어"/>
                        </a:rPr>
                        <a:t>시간에 따른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값의 변화가 큰 편이며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, 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출퇴근 시간인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7~8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, 16~19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시의 교통량 증가가 뚜렷함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.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 특히 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퇴근시간에는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C~F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까지도 나오는 등 정체가 심한 편임</a:t>
                      </a:r>
                      <a:endParaRPr lang="en-US" altLang="ko-KR" sz="700" b="1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~18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값이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FFF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까지 낮아지는 모습으로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교통량이 아주 많은 교차로라고 할 수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15978" y="3325096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파주스타디움앞교차로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(5/4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438)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05125" y="3325803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금촌교차로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(8/8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710)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2098" y="6253673"/>
            <a:ext cx="1338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*</a:t>
            </a:r>
            <a:r>
              <a:rPr lang="ko-KR" altLang="en-US" sz="800" b="1" dirty="0" err="1" smtClean="0">
                <a:latin typeface="나눔스퀘어"/>
              </a:rPr>
              <a:t>운정지역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35" name="slide3" descr="파주스타디움앞교차로">
            <a:extLst>
              <a:ext uri="{FF2B5EF4-FFF2-40B4-BE49-F238E27FC236}">
                <a16:creationId xmlns="" xmlns:a16="http://schemas.microsoft.com/office/drawing/2014/main" id="{EB306FD9-9A72-416F-B646-1B2BA8A0F9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5" y="3584178"/>
            <a:ext cx="2571092" cy="20064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63233"/>
              </p:ext>
            </p:extLst>
          </p:nvPr>
        </p:nvGraphicFramePr>
        <p:xfrm>
          <a:off x="788417" y="749160"/>
          <a:ext cx="5328158" cy="2525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297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5628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대부분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값이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이나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퇴근 시간인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16~19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시에 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까지 낮아지는 모습을 보임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i="0" dirty="0" smtClean="0">
                          <a:latin typeface="나눔스퀘어"/>
                        </a:rPr>
                        <a:t>값의 변화가 거의 없이 일정한 교차로임</a:t>
                      </a:r>
                      <a:r>
                        <a:rPr lang="en-US" altLang="ko-KR" sz="700" b="1" i="0" dirty="0" smtClean="0">
                          <a:latin typeface="나눔스퀘어"/>
                        </a:rPr>
                        <a:t>.</a:t>
                      </a:r>
                      <a:endParaRPr lang="ko-KR" altLang="en-US" sz="700" b="1" i="0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74624" y="541652"/>
            <a:ext cx="298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아동교차로 </a:t>
            </a:r>
            <a:r>
              <a:rPr lang="en-US" altLang="ko-KR" sz="800" b="1" dirty="0" smtClean="0">
                <a:latin typeface="나눔스퀘어"/>
              </a:rPr>
              <a:t>(10/8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537)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4518" y="535928"/>
            <a:ext cx="2470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시청앞사거리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(4/6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274)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37" name="slide6" descr="시청앞사거리">
            <a:extLst>
              <a:ext uri="{FF2B5EF4-FFF2-40B4-BE49-F238E27FC236}">
                <a16:creationId xmlns="" xmlns:a16="http://schemas.microsoft.com/office/drawing/2014/main" id="{CD2CF0CB-DFE0-4FD5-B32E-8E741CC15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27" y="773192"/>
            <a:ext cx="2595167" cy="2070554"/>
          </a:xfrm>
          <a:prstGeom prst="rect">
            <a:avLst/>
          </a:prstGeom>
        </p:spPr>
      </p:pic>
      <p:pic>
        <p:nvPicPr>
          <p:cNvPr id="17" name="slide8" descr="시간_와동교">
            <a:extLst>
              <a:ext uri="{FF2B5EF4-FFF2-40B4-BE49-F238E27FC236}">
                <a16:creationId xmlns:a16="http://schemas.microsoft.com/office/drawing/2014/main" xmlns="" id="{D896A6AB-850F-4278-8219-2CE1729657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8" b="2823"/>
          <a:stretch/>
        </p:blipFill>
        <p:spPr>
          <a:xfrm>
            <a:off x="3483860" y="6679144"/>
            <a:ext cx="2602235" cy="2077226"/>
          </a:xfrm>
          <a:prstGeom prst="rect">
            <a:avLst/>
          </a:prstGeom>
        </p:spPr>
      </p:pic>
      <p:pic>
        <p:nvPicPr>
          <p:cNvPr id="18" name="slide2" descr="시간_교하거리">
            <a:extLst>
              <a:ext uri="{FF2B5EF4-FFF2-40B4-BE49-F238E27FC236}">
                <a16:creationId xmlns:a16="http://schemas.microsoft.com/office/drawing/2014/main" xmlns="" id="{DF876AF9-A1AF-4A7F-83C2-D9C45C6F92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5" b="4193"/>
          <a:stretch/>
        </p:blipFill>
        <p:spPr>
          <a:xfrm>
            <a:off x="818897" y="6690337"/>
            <a:ext cx="2604833" cy="2068569"/>
          </a:xfrm>
          <a:prstGeom prst="rect">
            <a:avLst/>
          </a:prstGeom>
        </p:spPr>
      </p:pic>
      <p:pic>
        <p:nvPicPr>
          <p:cNvPr id="19" name="slide3" descr="시간_문산제일고삼거리">
            <a:extLst>
              <a:ext uri="{FF2B5EF4-FFF2-40B4-BE49-F238E27FC236}">
                <a16:creationId xmlns:a16="http://schemas.microsoft.com/office/drawing/2014/main" xmlns="" id="{5C482906-E1AF-4EFB-965F-1EAFFFCEAC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6" b="4605"/>
          <a:stretch/>
        </p:blipFill>
        <p:spPr>
          <a:xfrm>
            <a:off x="829455" y="785065"/>
            <a:ext cx="2571092" cy="2070555"/>
          </a:xfrm>
          <a:prstGeom prst="rect">
            <a:avLst/>
          </a:prstGeom>
        </p:spPr>
      </p:pic>
      <p:pic>
        <p:nvPicPr>
          <p:cNvPr id="20" name="slide5" descr="시간_금촌교차로">
            <a:extLst>
              <a:ext uri="{FF2B5EF4-FFF2-40B4-BE49-F238E27FC236}">
                <a16:creationId xmlns:a16="http://schemas.microsoft.com/office/drawing/2014/main" xmlns="" id="{C40A7835-36DB-471B-B7A4-B73CE855393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9" b="4193"/>
          <a:stretch/>
        </p:blipFill>
        <p:spPr>
          <a:xfrm>
            <a:off x="3490928" y="3586979"/>
            <a:ext cx="2576497" cy="19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44034"/>
              </p:ext>
            </p:extLst>
          </p:nvPr>
        </p:nvGraphicFramePr>
        <p:xfrm>
          <a:off x="788417" y="3658617"/>
          <a:ext cx="5328158" cy="25474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4831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908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5~8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빈도가 크고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잠잠하다가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10~15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시까진 점차 교통량이 늘어나다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빈도가 커짐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하루 중 대부분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비율이 가장 많으나 퇴근시간대인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4624" y="3451107"/>
            <a:ext cx="298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지산중학교앞사거리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(10/5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220)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4518" y="3445381"/>
            <a:ext cx="2327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>
                <a:latin typeface="나눔스퀘어"/>
              </a:rPr>
              <a:t>다</a:t>
            </a:r>
            <a:r>
              <a:rPr lang="ko-KR" altLang="en-US" sz="800" b="1" dirty="0" err="1" smtClean="0">
                <a:latin typeface="나눔스퀘어"/>
              </a:rPr>
              <a:t>율교차로</a:t>
            </a:r>
            <a:r>
              <a:rPr lang="en-US" altLang="ko-KR" sz="800" b="1" dirty="0" smtClean="0">
                <a:latin typeface="나눔스퀘어"/>
              </a:rPr>
              <a:t>(10/8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662)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65803" y="6901600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41390"/>
              </p:ext>
            </p:extLst>
          </p:nvPr>
        </p:nvGraphicFramePr>
        <p:xfrm>
          <a:off x="765175" y="6641137"/>
          <a:ext cx="5328158" cy="252109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466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449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대부분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C,D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비율이 가장 많지만 출근시간대인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사이에는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F,FF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나오고 그 이후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하루 중 대부분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나오고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출퇴근 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시에만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92228" y="6408353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산내교차로 </a:t>
            </a:r>
            <a:r>
              <a:rPr lang="en-US" altLang="ko-KR" sz="800" b="1" dirty="0" smtClean="0">
                <a:latin typeface="나눔스퀘어"/>
              </a:rPr>
              <a:t>(10/8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665)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1375" y="6409060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파주로하스요양병원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(9/6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428)</a:t>
            </a:r>
            <a:endParaRPr lang="ko-KR" altLang="en-US" sz="800" b="1" dirty="0">
              <a:latin typeface="나눔스퀘어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66092"/>
              </p:ext>
            </p:extLst>
          </p:nvPr>
        </p:nvGraphicFramePr>
        <p:xfrm>
          <a:off x="788671" y="796626"/>
          <a:ext cx="5328158" cy="251659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6947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471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18~19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최고를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값의 경우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매우 커진 뒤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시부터 큰 기울기로 줄어드는 것으로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9~22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 교통량이 있으나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14~15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도 관측 될 정도로 교통량이 많아짐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78132" y="573353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벧엘교회앞교차로</a:t>
            </a:r>
            <a:r>
              <a:rPr lang="en-US" altLang="ko-KR" sz="800" b="1" dirty="0" smtClean="0">
                <a:latin typeface="나눔스퀘어"/>
              </a:rPr>
              <a:t>(6/10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768)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5125" y="583501"/>
            <a:ext cx="3267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지산초교사거리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(10/8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433)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15" name="slide5" descr="시간_벧엘교회">
            <a:extLst>
              <a:ext uri="{FF2B5EF4-FFF2-40B4-BE49-F238E27FC236}">
                <a16:creationId xmlns:a16="http://schemas.microsoft.com/office/drawing/2014/main" xmlns="" id="{A62C81F1-3474-4918-82AB-AE91EB1D0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6" b="2462"/>
          <a:stretch/>
        </p:blipFill>
        <p:spPr>
          <a:xfrm>
            <a:off x="831209" y="848735"/>
            <a:ext cx="2585661" cy="1977596"/>
          </a:xfrm>
          <a:prstGeom prst="rect">
            <a:avLst/>
          </a:prstGeom>
        </p:spPr>
      </p:pic>
      <p:pic>
        <p:nvPicPr>
          <p:cNvPr id="16" name="slide6" descr="시간_산내">
            <a:extLst>
              <a:ext uri="{FF2B5EF4-FFF2-40B4-BE49-F238E27FC236}">
                <a16:creationId xmlns:a16="http://schemas.microsoft.com/office/drawing/2014/main" xmlns="" id="{25E21A49-7F1D-401B-9B3E-126739C59B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2" b="2823"/>
          <a:stretch/>
        </p:blipFill>
        <p:spPr>
          <a:xfrm>
            <a:off x="788418" y="6685884"/>
            <a:ext cx="2592958" cy="2057454"/>
          </a:xfrm>
          <a:prstGeom prst="rect">
            <a:avLst/>
          </a:prstGeom>
        </p:spPr>
      </p:pic>
      <p:pic>
        <p:nvPicPr>
          <p:cNvPr id="20" name="slide10" descr="시간_파주로하스">
            <a:extLst>
              <a:ext uri="{FF2B5EF4-FFF2-40B4-BE49-F238E27FC236}">
                <a16:creationId xmlns:a16="http://schemas.microsoft.com/office/drawing/2014/main" xmlns="" id="{1221C329-C773-40A5-8B19-1C224A313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" b="2342"/>
          <a:stretch/>
        </p:blipFill>
        <p:spPr>
          <a:xfrm>
            <a:off x="3480344" y="6697758"/>
            <a:ext cx="2562316" cy="2045579"/>
          </a:xfrm>
          <a:prstGeom prst="rect">
            <a:avLst/>
          </a:prstGeom>
        </p:spPr>
      </p:pic>
      <p:pic>
        <p:nvPicPr>
          <p:cNvPr id="21" name="slide4" descr="시간_다율교차로">
            <a:extLst>
              <a:ext uri="{FF2B5EF4-FFF2-40B4-BE49-F238E27FC236}">
                <a16:creationId xmlns:a16="http://schemas.microsoft.com/office/drawing/2014/main" xmlns="" id="{3EF70BDC-E82B-432C-A711-D6E683029C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 b="2823"/>
          <a:stretch/>
        </p:blipFill>
        <p:spPr>
          <a:xfrm>
            <a:off x="3465104" y="3701102"/>
            <a:ext cx="2627722" cy="2083732"/>
          </a:xfrm>
          <a:prstGeom prst="rect">
            <a:avLst/>
          </a:prstGeom>
        </p:spPr>
      </p:pic>
      <p:pic>
        <p:nvPicPr>
          <p:cNvPr id="22" name="slide7" descr="시간_지산초교사거리">
            <a:extLst>
              <a:ext uri="{FF2B5EF4-FFF2-40B4-BE49-F238E27FC236}">
                <a16:creationId xmlns:a16="http://schemas.microsoft.com/office/drawing/2014/main" xmlns="" id="{9A7A8394-07E4-418F-B4F9-4975D7869E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" b="4605"/>
          <a:stretch/>
        </p:blipFill>
        <p:spPr>
          <a:xfrm>
            <a:off x="3482027" y="824481"/>
            <a:ext cx="2598924" cy="2001850"/>
          </a:xfrm>
          <a:prstGeom prst="rect">
            <a:avLst/>
          </a:prstGeom>
        </p:spPr>
      </p:pic>
      <p:pic>
        <p:nvPicPr>
          <p:cNvPr id="23" name="slide10" descr="시간_지산중학교앞사거리">
            <a:extLst>
              <a:ext uri="{FF2B5EF4-FFF2-40B4-BE49-F238E27FC236}">
                <a16:creationId xmlns:a16="http://schemas.microsoft.com/office/drawing/2014/main" xmlns="" id="{19D7D756-4E10-4879-B884-F3A4054B9F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1" b="4193"/>
          <a:stretch/>
        </p:blipFill>
        <p:spPr>
          <a:xfrm>
            <a:off x="831209" y="3691605"/>
            <a:ext cx="2573916" cy="20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0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6517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65175" y="567142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44248"/>
              </p:ext>
            </p:extLst>
          </p:nvPr>
        </p:nvGraphicFramePr>
        <p:xfrm>
          <a:off x="764667" y="6698697"/>
          <a:ext cx="5328158" cy="21360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78015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3069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값의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 변화가 거의 없이 일정한 교차로임</a:t>
                      </a:r>
                      <a:endParaRPr lang="ko-KR" altLang="en-US" sz="700" b="1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차선의 개수와 교통량이 모두 많은 교차로이며 전반적으로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값이 낮음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시부터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시까지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가 측정되며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시부터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시까지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FF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FFF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도 측정됨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6492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0874" y="6491187"/>
            <a:ext cx="298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와석교사거리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(10/10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611)</a:t>
            </a:r>
            <a:endParaRPr lang="ko-KR" altLang="en-US" sz="8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153"/>
              </p:ext>
            </p:extLst>
          </p:nvPr>
        </p:nvGraphicFramePr>
        <p:xfrm>
          <a:off x="764921" y="3860468"/>
          <a:ext cx="5328158" cy="25114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652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 smtClean="0"/>
                        <a:t>모든 시간대에 </a:t>
                      </a:r>
                      <a:r>
                        <a:rPr lang="en-US" altLang="ko-KR" sz="800" dirty="0" smtClean="0"/>
                        <a:t>C</a:t>
                      </a:r>
                      <a:r>
                        <a:rPr lang="ko-KR" altLang="en-US" sz="800" dirty="0" smtClean="0"/>
                        <a:t>가 나오나 </a:t>
                      </a:r>
                      <a:r>
                        <a:rPr lang="en-US" altLang="ko-KR" sz="800" dirty="0" smtClean="0"/>
                        <a:t>6</a:t>
                      </a:r>
                      <a:r>
                        <a:rPr lang="ko-KR" altLang="en-US" sz="800" dirty="0" smtClean="0"/>
                        <a:t>시</a:t>
                      </a:r>
                      <a:r>
                        <a:rPr lang="en-US" altLang="ko-KR" sz="800" dirty="0" smtClean="0"/>
                        <a:t>~8</a:t>
                      </a:r>
                      <a:r>
                        <a:rPr lang="ko-KR" altLang="en-US" sz="800" dirty="0" smtClean="0"/>
                        <a:t>시</a:t>
                      </a:r>
                      <a:r>
                        <a:rPr lang="en-US" altLang="ko-KR" sz="800" dirty="0" smtClean="0"/>
                        <a:t>, 16</a:t>
                      </a:r>
                      <a:r>
                        <a:rPr lang="ko-KR" altLang="en-US" sz="800" dirty="0" smtClean="0"/>
                        <a:t>시</a:t>
                      </a:r>
                      <a:r>
                        <a:rPr lang="en-US" altLang="ko-KR" sz="800" dirty="0" smtClean="0"/>
                        <a:t>~19</a:t>
                      </a:r>
                      <a:r>
                        <a:rPr lang="ko-KR" altLang="en-US" sz="800" dirty="0" smtClean="0"/>
                        <a:t>시인 출퇴근 시간대를 제외하고 </a:t>
                      </a:r>
                      <a:r>
                        <a:rPr lang="en-US" altLang="ko-KR" sz="800" dirty="0" smtClean="0"/>
                        <a:t>B</a:t>
                      </a:r>
                      <a:r>
                        <a:rPr lang="ko-KR" altLang="en-US" sz="800" dirty="0" smtClean="0"/>
                        <a:t>가 나옴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/>
                        <a:t>16</a:t>
                      </a:r>
                      <a:r>
                        <a:rPr lang="ko-KR" altLang="en-US" sz="800" dirty="0" smtClean="0"/>
                        <a:t>시 이후 </a:t>
                      </a:r>
                      <a:r>
                        <a:rPr lang="en-US" altLang="ko-KR" sz="800" dirty="0" smtClean="0"/>
                        <a:t>D </a:t>
                      </a:r>
                      <a:r>
                        <a:rPr lang="ko-KR" altLang="en-US" sz="800" dirty="0" smtClean="0"/>
                        <a:t>값이 급격히 증가</a:t>
                      </a:r>
                      <a:r>
                        <a:rPr lang="en-US" altLang="ko-KR" sz="800" dirty="0" smtClean="0"/>
                        <a:t>, 18</a:t>
                      </a:r>
                      <a:r>
                        <a:rPr lang="ko-KR" altLang="en-US" sz="800" dirty="0" smtClean="0"/>
                        <a:t>시에 </a:t>
                      </a:r>
                      <a:r>
                        <a:rPr lang="en-US" altLang="ko-KR" sz="800" dirty="0" smtClean="0"/>
                        <a:t>E</a:t>
                      </a:r>
                      <a:r>
                        <a:rPr lang="ko-KR" altLang="en-US" sz="800" dirty="0" smtClean="0"/>
                        <a:t>값이 가장 큼</a:t>
                      </a:r>
                      <a:r>
                        <a:rPr lang="en-US" altLang="ko-KR" sz="800" dirty="0" smtClean="0"/>
                        <a:t>. 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4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모든 시간대에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나오나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시인 출퇴근 시간대를 제외하고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이후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급격히 증가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가장 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54382" y="3637195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운정행복센터사거리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(10/10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397)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1375" y="3647343"/>
            <a:ext cx="3267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가온초교사거리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(5/10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472)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0767" y="6485461"/>
            <a:ext cx="298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한국토지주택공사 </a:t>
            </a:r>
            <a:r>
              <a:rPr lang="en-US" altLang="ko-KR" sz="800" b="1" dirty="0" smtClean="0">
                <a:latin typeface="나눔스퀘어"/>
              </a:rPr>
              <a:t>(10/10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423)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36" name="_x240787072" descr="EMB00004e7c32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0"/>
          <a:stretch>
            <a:fillRect/>
          </a:stretch>
        </p:blipFill>
        <p:spPr bwMode="auto">
          <a:xfrm>
            <a:off x="3469049" y="6725682"/>
            <a:ext cx="2569769" cy="17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slide4" descr="와석교사거리">
            <a:extLst>
              <a:ext uri="{FF2B5EF4-FFF2-40B4-BE49-F238E27FC236}">
                <a16:creationId xmlns="" xmlns:a16="http://schemas.microsoft.com/office/drawing/2014/main" id="{B0FDBFAE-4945-4F12-9C4F-3179127F3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1" y="6734446"/>
            <a:ext cx="2594692" cy="170597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203659"/>
              </p:ext>
            </p:extLst>
          </p:nvPr>
        </p:nvGraphicFramePr>
        <p:xfrm>
          <a:off x="765175" y="853086"/>
          <a:ext cx="5328158" cy="24482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66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13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주로 동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서 방향의 교통량이 많아 방향간 차선개수의 차이 존재 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시부터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의 빈도가 급격히 증가하며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시 경에는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도 측정됨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대체로 모든 시간대에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나오나 출근시간대인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D,E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나오고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늦은 오후와 퇴근시간대인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92228" y="63217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산내마을</a:t>
            </a:r>
            <a:r>
              <a:rPr lang="en-US" altLang="ko-KR" sz="800" b="1" dirty="0">
                <a:latin typeface="나눔스퀘어"/>
              </a:rPr>
              <a:t>3</a:t>
            </a:r>
            <a:r>
              <a:rPr lang="ko-KR" altLang="en-US" sz="800" b="1" dirty="0">
                <a:latin typeface="나눔스퀘어"/>
              </a:rPr>
              <a:t>단지 </a:t>
            </a:r>
            <a:r>
              <a:rPr lang="en-US" altLang="ko-KR" sz="800" b="1" dirty="0" smtClean="0">
                <a:latin typeface="나눔스퀘어"/>
              </a:rPr>
              <a:t>(11/5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231)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81375" y="632881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한가람중학교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(10/10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467)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39" name="_x240780872" descr="EMB00004e7c325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1"/>
          <a:stretch>
            <a:fillRect/>
          </a:stretch>
        </p:blipFill>
        <p:spPr bwMode="auto">
          <a:xfrm>
            <a:off x="799431" y="908397"/>
            <a:ext cx="2593690" cy="200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lide9" descr="시간_운정행복센">
            <a:extLst>
              <a:ext uri="{FF2B5EF4-FFF2-40B4-BE49-F238E27FC236}">
                <a16:creationId xmlns:a16="http://schemas.microsoft.com/office/drawing/2014/main" xmlns="" id="{73FC5FF0-90FD-4A7D-ADD2-7AFC936F68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" b="2342"/>
          <a:stretch/>
        </p:blipFill>
        <p:spPr>
          <a:xfrm>
            <a:off x="811306" y="3904703"/>
            <a:ext cx="2581944" cy="1984291"/>
          </a:xfrm>
          <a:prstGeom prst="rect">
            <a:avLst/>
          </a:prstGeom>
        </p:spPr>
      </p:pic>
      <p:pic>
        <p:nvPicPr>
          <p:cNvPr id="20" name="slide2" descr="시간_가온초교사거리">
            <a:extLst>
              <a:ext uri="{FF2B5EF4-FFF2-40B4-BE49-F238E27FC236}">
                <a16:creationId xmlns:a16="http://schemas.microsoft.com/office/drawing/2014/main" xmlns="" id="{894B861F-4BAD-429F-ACB6-D7F34976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7" b="2703"/>
          <a:stretch/>
        </p:blipFill>
        <p:spPr>
          <a:xfrm>
            <a:off x="3439381" y="3897394"/>
            <a:ext cx="2599437" cy="1991600"/>
          </a:xfrm>
          <a:prstGeom prst="rect">
            <a:avLst/>
          </a:prstGeom>
        </p:spPr>
      </p:pic>
      <p:pic>
        <p:nvPicPr>
          <p:cNvPr id="21" name="slide6" descr="시간_한가람중학교">
            <a:extLst>
              <a:ext uri="{FF2B5EF4-FFF2-40B4-BE49-F238E27FC236}">
                <a16:creationId xmlns:a16="http://schemas.microsoft.com/office/drawing/2014/main" xmlns="" id="{1AF79E08-E3EF-459E-B4EA-EAB525C31D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2" b="4330"/>
          <a:stretch/>
        </p:blipFill>
        <p:spPr>
          <a:xfrm>
            <a:off x="3469048" y="869220"/>
            <a:ext cx="2557895" cy="20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706148"/>
              </p:ext>
            </p:extLst>
          </p:nvPr>
        </p:nvGraphicFramePr>
        <p:xfrm>
          <a:off x="765175" y="3801502"/>
          <a:ext cx="5328158" cy="25448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5350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136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나눔스퀘어"/>
                        </a:rPr>
                        <a:t>6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시부터 서서히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D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의 빈도가 증가하다가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8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시와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16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시경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E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의 빈도가 급격히 증가함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17, 18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빈도가 급격히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92228" y="356871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ko-KR" altLang="en-US" sz="800" b="1" dirty="0" err="1">
                <a:latin typeface="나눔스퀘어"/>
              </a:rPr>
              <a:t>기왓돌지하차도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(9/8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231)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81375" y="3569424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ko-KR" altLang="en-US" sz="800" b="1" dirty="0" err="1" smtClean="0">
                <a:latin typeface="나눔스퀘어"/>
              </a:rPr>
              <a:t>한빛</a:t>
            </a:r>
            <a:r>
              <a:rPr lang="en-US" altLang="ko-KR" sz="800" b="1" dirty="0" smtClean="0">
                <a:latin typeface="나눔스퀘어"/>
              </a:rPr>
              <a:t>5</a:t>
            </a:r>
            <a:r>
              <a:rPr lang="ko-KR" altLang="en-US" sz="800" b="1" dirty="0" err="1" smtClean="0">
                <a:latin typeface="나눔스퀘어"/>
              </a:rPr>
              <a:t>단지앞교차로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(10/11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467)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6492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2108"/>
              </p:ext>
            </p:extLst>
          </p:nvPr>
        </p:nvGraphicFramePr>
        <p:xfrm>
          <a:off x="764921" y="6690118"/>
          <a:ext cx="5328158" cy="25370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862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5074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서서히 증가 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최고점을 찍고 하향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빈도수가 최고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급격히 증가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54382" y="6466845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ko-KR" altLang="en-US" sz="800" b="1" dirty="0" err="1">
                <a:latin typeface="나눔스퀘어"/>
              </a:rPr>
              <a:t>야당과선교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(7/9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397)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1375" y="6477000"/>
            <a:ext cx="3267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ko-KR" altLang="en-US" sz="800" b="1" dirty="0" err="1">
                <a:latin typeface="나눔스퀘어"/>
              </a:rPr>
              <a:t>한빛지하차도상부교차로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(7/8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472)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65803" y="1181034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87216"/>
              </p:ext>
            </p:extLst>
          </p:nvPr>
        </p:nvGraphicFramePr>
        <p:xfrm>
          <a:off x="765175" y="920571"/>
          <a:ext cx="5328158" cy="254795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071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4078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나눔스퀘어"/>
                        </a:rPr>
                        <a:t>차선에 비해 교통량이 적은 교차로임</a:t>
                      </a:r>
                      <a:endParaRPr lang="en-US" altLang="ko-KR" sz="700" b="1" dirty="0" smtClean="0">
                        <a:latin typeface="나눔스퀘어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나눔스퀘어"/>
                        </a:rPr>
                        <a:t>8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시와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 16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시에 급격히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D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의 빈도가 급격히 증가함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차선의 개수와 교통량이 모두 많은 교차로이며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시와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시에 급격히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의 빈도가 증가하고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시부터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시까지는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도 측정됨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92228" y="68778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ko-KR" altLang="en-US" sz="800" b="1" dirty="0" err="1" smtClean="0">
                <a:latin typeface="나눔스퀘어"/>
              </a:rPr>
              <a:t>가온지하차도</a:t>
            </a:r>
            <a:r>
              <a:rPr lang="ko-KR" altLang="en-US" sz="800" b="1" dirty="0" smtClean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(6/10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231)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81375" y="688494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ko-KR" altLang="en-US" sz="800" b="1" dirty="0" err="1">
                <a:latin typeface="나눔스퀘어"/>
              </a:rPr>
              <a:t>운정이마트앞사거리</a:t>
            </a:r>
            <a:r>
              <a:rPr lang="ko-KR" altLang="en-US" sz="800" b="1" dirty="0">
                <a:latin typeface="나눔스퀘어"/>
              </a:rPr>
              <a:t> </a:t>
            </a:r>
            <a:r>
              <a:rPr lang="en-US" altLang="ko-KR" sz="800" b="1" dirty="0" smtClean="0">
                <a:latin typeface="나눔스퀘어"/>
              </a:rPr>
              <a:t>(10/10</a:t>
            </a:r>
            <a:r>
              <a:rPr lang="ko-KR" altLang="en-US" sz="800" b="1" dirty="0" smtClean="0">
                <a:latin typeface="나눔스퀘어"/>
              </a:rPr>
              <a:t>차선</a:t>
            </a:r>
            <a:r>
              <a:rPr lang="en-US" altLang="ko-KR" sz="800" b="1" dirty="0" smtClean="0">
                <a:latin typeface="나눔스퀘어"/>
              </a:rPr>
              <a:t>, </a:t>
            </a:r>
            <a:r>
              <a:rPr lang="ko-KR" altLang="en-US" sz="800" b="1" dirty="0" smtClean="0">
                <a:latin typeface="나눔스퀘어"/>
              </a:rPr>
              <a:t>교통량 </a:t>
            </a:r>
            <a:r>
              <a:rPr lang="en-US" altLang="ko-KR" sz="800" b="1" dirty="0" smtClean="0">
                <a:latin typeface="나눔스퀘어"/>
              </a:rPr>
              <a:t>467)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35" name="_x240668088" descr="EMB00004e7c32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0"/>
          <a:stretch>
            <a:fillRect/>
          </a:stretch>
        </p:blipFill>
        <p:spPr bwMode="auto">
          <a:xfrm>
            <a:off x="790581" y="971133"/>
            <a:ext cx="2590794" cy="180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_x240668888" descr="EMB00004e7c325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4"/>
          <a:stretch>
            <a:fillRect/>
          </a:stretch>
        </p:blipFill>
        <p:spPr bwMode="auto">
          <a:xfrm>
            <a:off x="790580" y="3832084"/>
            <a:ext cx="2590795" cy="198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_x240779672" descr="EMB00004e7c32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1"/>
          <a:stretch>
            <a:fillRect/>
          </a:stretch>
        </p:blipFill>
        <p:spPr bwMode="auto">
          <a:xfrm>
            <a:off x="3466068" y="971133"/>
            <a:ext cx="2591132" cy="180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7" name="slide7" descr="시간_야당과선">
            <a:extLst>
              <a:ext uri="{FF2B5EF4-FFF2-40B4-BE49-F238E27FC236}">
                <a16:creationId xmlns:a16="http://schemas.microsoft.com/office/drawing/2014/main" xmlns="" id="{43C44B75-5D84-4634-876B-BBE1DC14D6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 b="2703"/>
          <a:stretch/>
        </p:blipFill>
        <p:spPr>
          <a:xfrm>
            <a:off x="790580" y="6722354"/>
            <a:ext cx="2590795" cy="2029760"/>
          </a:xfrm>
          <a:prstGeom prst="rect">
            <a:avLst/>
          </a:prstGeom>
        </p:spPr>
      </p:pic>
      <p:pic>
        <p:nvPicPr>
          <p:cNvPr id="18" name="slide8" descr="시간_한빛5단지앞교차로">
            <a:extLst>
              <a:ext uri="{FF2B5EF4-FFF2-40B4-BE49-F238E27FC236}">
                <a16:creationId xmlns:a16="http://schemas.microsoft.com/office/drawing/2014/main" xmlns="" id="{AB96B35E-0E32-4680-89AD-3DF5EC4FA8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4" b="4193"/>
          <a:stretch/>
        </p:blipFill>
        <p:spPr>
          <a:xfrm>
            <a:off x="3466068" y="3832084"/>
            <a:ext cx="2591132" cy="1986832"/>
          </a:xfrm>
          <a:prstGeom prst="rect">
            <a:avLst/>
          </a:prstGeom>
        </p:spPr>
      </p:pic>
      <p:pic>
        <p:nvPicPr>
          <p:cNvPr id="19" name="slide9" descr="시간_한빛지하차도상부교차로">
            <a:extLst>
              <a:ext uri="{FF2B5EF4-FFF2-40B4-BE49-F238E27FC236}">
                <a16:creationId xmlns:a16="http://schemas.microsoft.com/office/drawing/2014/main" xmlns="" id="{8EFEDDF0-CF22-443A-A9E3-4376727ED9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7" b="5842"/>
          <a:stretch/>
        </p:blipFill>
        <p:spPr>
          <a:xfrm>
            <a:off x="3466068" y="6736332"/>
            <a:ext cx="2591132" cy="20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0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022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  </a:t>
            </a:r>
            <a:r>
              <a:rPr lang="en-US" altLang="ko-KR" sz="2000" b="1" dirty="0">
                <a:latin typeface="맑은 고딕" panose="020B0503020000020004" pitchFamily="50" charset="-127"/>
              </a:rPr>
              <a:t>Ⅲ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-2. </a:t>
            </a:r>
            <a:r>
              <a:rPr lang="ko-KR" altLang="en-US" sz="2000" b="1" dirty="0" err="1" smtClean="0">
                <a:latin typeface="나눔스퀘어"/>
              </a:rPr>
              <a:t>요일별</a:t>
            </a:r>
            <a:r>
              <a:rPr lang="ko-KR" altLang="en-US" sz="2000" b="1" dirty="0" smtClean="0">
                <a:latin typeface="나눔스퀘어"/>
              </a:rPr>
              <a:t> </a:t>
            </a:r>
            <a:r>
              <a:rPr lang="en-US" altLang="ko-KR" sz="2000" b="1" dirty="0" smtClean="0">
                <a:latin typeface="나눔스퀘어"/>
              </a:rPr>
              <a:t>LOS </a:t>
            </a:r>
            <a:r>
              <a:rPr lang="ko-KR" altLang="en-US" sz="2000" b="1" dirty="0" smtClean="0">
                <a:latin typeface="나눔스퀘어"/>
              </a:rPr>
              <a:t>분포 분석 결과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349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01707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나눔스퀘어"/>
              </a:rPr>
              <a:t>총괄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3665" y="1355627"/>
            <a:ext cx="5890161" cy="879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월요일 </a:t>
            </a:r>
            <a:r>
              <a:rPr lang="en-US" altLang="ko-KR" sz="1000" b="1" dirty="0" smtClean="0">
                <a:latin typeface="나눔스퀘어"/>
              </a:rPr>
              <a:t>~ </a:t>
            </a:r>
            <a:r>
              <a:rPr lang="ko-KR" altLang="en-US" sz="1000" b="1" dirty="0" smtClean="0">
                <a:latin typeface="나눔스퀘어"/>
              </a:rPr>
              <a:t>일요일 순서대로 </a:t>
            </a:r>
            <a:r>
              <a:rPr lang="ko-KR" altLang="en-US" sz="1000" b="1" dirty="0" err="1" smtClean="0">
                <a:latin typeface="나눔스퀘어"/>
              </a:rPr>
              <a:t>요일별</a:t>
            </a:r>
            <a:r>
              <a:rPr lang="ko-KR" altLang="en-US" sz="1000" b="1" dirty="0" smtClean="0">
                <a:latin typeface="나눔스퀘어"/>
              </a:rPr>
              <a:t> </a:t>
            </a:r>
            <a:r>
              <a:rPr lang="en-US" altLang="ko-KR" sz="1000" b="1" dirty="0">
                <a:latin typeface="나눔스퀘어"/>
              </a:rPr>
              <a:t>LOS </a:t>
            </a:r>
            <a:r>
              <a:rPr lang="ko-KR" altLang="en-US" sz="1000" b="1" dirty="0">
                <a:latin typeface="나눔스퀘어"/>
              </a:rPr>
              <a:t>분포의 변화가 있는 교차로 </a:t>
            </a:r>
            <a:r>
              <a:rPr lang="ko-KR" altLang="en-US" sz="1000" b="1" dirty="0" smtClean="0">
                <a:latin typeface="나눔스퀘어"/>
              </a:rPr>
              <a:t>분석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대표적으로 변화가 크지 않은 교차로로 </a:t>
            </a:r>
            <a:r>
              <a:rPr lang="en-US" altLang="ko-KR" sz="1000" b="1" dirty="0" smtClean="0">
                <a:latin typeface="나눔스퀘어"/>
              </a:rPr>
              <a:t>‘</a:t>
            </a:r>
            <a:r>
              <a:rPr lang="ko-KR" altLang="en-US" sz="1000" b="1" dirty="0" err="1" smtClean="0">
                <a:latin typeface="나눔스퀘어"/>
              </a:rPr>
              <a:t>와석교사거리</a:t>
            </a:r>
            <a:r>
              <a:rPr lang="en-US" altLang="ko-KR" sz="1000" b="1" dirty="0" smtClean="0">
                <a:latin typeface="나눔스퀘어"/>
              </a:rPr>
              <a:t>’</a:t>
            </a:r>
            <a:r>
              <a:rPr lang="ko-KR" altLang="en-US" sz="1000" b="1" dirty="0" smtClean="0">
                <a:latin typeface="나눔스퀘어"/>
              </a:rPr>
              <a:t>의 그래프 제시</a:t>
            </a:r>
            <a:endParaRPr lang="en-US" altLang="ko-KR" sz="1000" b="1" dirty="0" smtClean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주말에 교통량이 감소하는 양상을 보임에 따라 </a:t>
            </a:r>
            <a:r>
              <a:rPr lang="en-US" altLang="ko-KR" sz="1000" b="1" dirty="0" smtClean="0">
                <a:latin typeface="나눔스퀘어"/>
              </a:rPr>
              <a:t>LOS</a:t>
            </a:r>
            <a:r>
              <a:rPr lang="ko-KR" altLang="en-US" sz="1000" b="1" dirty="0" smtClean="0">
                <a:latin typeface="나눔스퀘어"/>
              </a:rPr>
              <a:t>값도 높아지는 양상을 보임</a:t>
            </a:r>
            <a:endParaRPr lang="en-US" altLang="ko-KR" sz="1000" b="1" dirty="0" smtClean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94319"/>
              </p:ext>
            </p:extLst>
          </p:nvPr>
        </p:nvGraphicFramePr>
        <p:xfrm>
          <a:off x="765175" y="2894810"/>
          <a:ext cx="5328158" cy="25851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2111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73668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err="1" smtClean="0">
                          <a:latin typeface="나눔스퀘어"/>
                        </a:rPr>
                        <a:t>요일별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값 분포의 차이가 거의 없으며 모든 시간대에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C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값을 갖는 교차로임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. 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이와 비슷한 양상을 갖는 교차로는 </a:t>
                      </a:r>
                      <a:r>
                        <a:rPr lang="ko-KR" altLang="en-US" sz="700" b="1" dirty="0" err="1" smtClean="0">
                          <a:latin typeface="나눔스퀘어"/>
                        </a:rPr>
                        <a:t>시청앞사거리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, 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산내마을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3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단지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, 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가 있음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.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92228" y="2531400"/>
            <a:ext cx="273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smtClean="0">
                <a:latin typeface="나눔스퀘어"/>
              </a:rPr>
              <a:t>요일 별 </a:t>
            </a:r>
            <a:r>
              <a:rPr lang="en-US" altLang="ko-KR" sz="900" b="1" dirty="0" smtClean="0">
                <a:latin typeface="나눔스퀘어"/>
              </a:rPr>
              <a:t>LOS </a:t>
            </a:r>
            <a:r>
              <a:rPr lang="ko-KR" altLang="en-US" sz="900" b="1" dirty="0" smtClean="0">
                <a:latin typeface="나눔스퀘어"/>
              </a:rPr>
              <a:t>분포 변화가 거의 없는 교차로</a:t>
            </a:r>
            <a:endParaRPr lang="en-US" altLang="ko-KR" sz="900" b="1" dirty="0" smtClean="0">
              <a:latin typeface="나눔스퀘어"/>
            </a:endParaRPr>
          </a:p>
          <a:p>
            <a:r>
              <a:rPr lang="en-US" altLang="ko-KR" sz="900" b="1" dirty="0" smtClean="0">
                <a:latin typeface="나눔스퀘어"/>
              </a:rPr>
              <a:t> - </a:t>
            </a:r>
            <a:r>
              <a:rPr lang="ko-KR" altLang="en-US" sz="900" b="1" dirty="0" err="1" smtClean="0">
                <a:latin typeface="나눔스퀘어"/>
              </a:rPr>
              <a:t>와석교사거리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64921" y="78748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80699"/>
              </p:ext>
            </p:extLst>
          </p:nvPr>
        </p:nvGraphicFramePr>
        <p:xfrm>
          <a:off x="764921" y="6068446"/>
          <a:ext cx="5328158" cy="25002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560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442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평일의 경우 주말과 다르게 출근시간에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높음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평일에는 비슷한 양상을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13~19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동안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줄어드는 모습을 보임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54382" y="5845172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갈현사거리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1375" y="5843446"/>
            <a:ext cx="3267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금촌교차로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8" name="slide14" descr="요일별 (4)">
            <a:extLst>
              <a:ext uri="{FF2B5EF4-FFF2-40B4-BE49-F238E27FC236}">
                <a16:creationId xmlns:a16="http://schemas.microsoft.com/office/drawing/2014/main" xmlns="" xmlns:lc="http://schemas.openxmlformats.org/drawingml/2006/lockedCanvas" id="{A9120DA6-5976-42B3-9DAB-660922A183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5"/>
          <a:stretch/>
        </p:blipFill>
        <p:spPr>
          <a:xfrm>
            <a:off x="801904" y="2919591"/>
            <a:ext cx="5255995" cy="20388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4103" y="5664392"/>
            <a:ext cx="92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* </a:t>
            </a:r>
            <a:r>
              <a:rPr lang="ko-KR" altLang="en-US" sz="800" b="1" dirty="0" err="1" smtClean="0">
                <a:latin typeface="나눔스퀘어"/>
              </a:rPr>
              <a:t>금촌지역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15" name="slide12" descr="요일_갈현사거">
            <a:extLst>
              <a:ext uri="{FF2B5EF4-FFF2-40B4-BE49-F238E27FC236}">
                <a16:creationId xmlns:a16="http://schemas.microsoft.com/office/drawing/2014/main" xmlns="" id="{669AC994-974A-4BDB-A8DE-C4788D6162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8" b="2583"/>
          <a:stretch/>
        </p:blipFill>
        <p:spPr>
          <a:xfrm>
            <a:off x="801904" y="6118498"/>
            <a:ext cx="2579471" cy="1944847"/>
          </a:xfrm>
          <a:prstGeom prst="rect">
            <a:avLst/>
          </a:prstGeom>
        </p:spPr>
      </p:pic>
      <p:pic>
        <p:nvPicPr>
          <p:cNvPr id="16" name="slide14" descr="요일_금촌교차로">
            <a:extLst>
              <a:ext uri="{FF2B5EF4-FFF2-40B4-BE49-F238E27FC236}">
                <a16:creationId xmlns:a16="http://schemas.microsoft.com/office/drawing/2014/main" xmlns="" id="{844AE214-A060-43B3-AB47-91C4ACE40E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6" b="4251"/>
          <a:stretch/>
        </p:blipFill>
        <p:spPr>
          <a:xfrm>
            <a:off x="3461945" y="6118498"/>
            <a:ext cx="2595954" cy="19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49736"/>
              </p:ext>
            </p:extLst>
          </p:nvPr>
        </p:nvGraphicFramePr>
        <p:xfrm>
          <a:off x="788925" y="900580"/>
          <a:ext cx="5328158" cy="25052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558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49332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주말에 전체적으로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보정되며 평일의 경우 퇴근시간의 교통량이 많음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나눔스퀘어"/>
                        </a:rPr>
                        <a:t>평일에는 비슷한 양상을 보임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, 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주말에는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10-12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시쯤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값이 낮게 측정됨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.</a:t>
                      </a:r>
                      <a:endParaRPr lang="ko-KR" altLang="en-US" sz="700" b="1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88925" y="5249388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78" y="703421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아동교차로</a:t>
            </a:r>
            <a:r>
              <a:rPr lang="en-US" altLang="ko-KR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5125" y="704128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아동사거리</a:t>
            </a:r>
            <a:endParaRPr lang="ko-KR" altLang="en-US" sz="800" b="1" dirty="0">
              <a:latin typeface="나눔스퀘어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63167"/>
              </p:ext>
            </p:extLst>
          </p:nvPr>
        </p:nvGraphicFramePr>
        <p:xfrm>
          <a:off x="788417" y="6746192"/>
          <a:ext cx="5328158" cy="25281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204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대체로 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값이 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C,D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로 비슷함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r>
                        <a:rPr lang="en-US" altLang="ko-KR" sz="9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주말</a:t>
                      </a:r>
                      <a:r>
                        <a:rPr lang="ko-KR" altLang="en-US" sz="9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13~14</a:t>
                      </a:r>
                      <a:r>
                        <a:rPr lang="ko-KR" altLang="en-US" sz="9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시쯤에 </a:t>
                      </a:r>
                      <a:r>
                        <a:rPr lang="en-US" altLang="ko-KR" sz="9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9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값이 낮아짐</a:t>
                      </a:r>
                      <a:r>
                        <a:rPr lang="en-US" altLang="ko-KR" sz="9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b="1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smtClean="0"/>
                        <a:t>평일에 전반적으로 </a:t>
                      </a:r>
                      <a:r>
                        <a:rPr lang="en-US" altLang="ko-KR" sz="1000" dirty="0" smtClean="0"/>
                        <a:t>B</a:t>
                      </a:r>
                      <a:r>
                        <a:rPr lang="ko-KR" altLang="en-US" sz="1000" dirty="0" smtClean="0"/>
                        <a:t>값을 나타냄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토요일과 일요일에 </a:t>
                      </a:r>
                      <a:r>
                        <a:rPr lang="en-US" altLang="ko-KR" sz="1000" dirty="0" smtClean="0"/>
                        <a:t>16</a:t>
                      </a:r>
                      <a:r>
                        <a:rPr lang="ko-KR" altLang="en-US" sz="1000" dirty="0" smtClean="0"/>
                        <a:t>시부터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시까지 </a:t>
                      </a:r>
                      <a:r>
                        <a:rPr lang="en-US" altLang="ko-KR" sz="1000" dirty="0" smtClean="0"/>
                        <a:t>F</a:t>
                      </a:r>
                      <a:r>
                        <a:rPr lang="ko-KR" altLang="en-US" sz="1000" dirty="0" smtClean="0"/>
                        <a:t>값이 급격히 증가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6061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대체로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값이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C,D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비슷함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주말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13~14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시쯤에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값이 낮아짐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평일에 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값을 나타냄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토요일과 일요일에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급격히 증가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875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74624" y="6538682"/>
            <a:ext cx="298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지산중학교앞사거리</a:t>
            </a:r>
            <a:endParaRPr lang="ko-KR" altLang="en-US" sz="8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93621"/>
              </p:ext>
            </p:extLst>
          </p:nvPr>
        </p:nvGraphicFramePr>
        <p:xfrm>
          <a:off x="788671" y="3872336"/>
          <a:ext cx="5328158" cy="24957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5232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4340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주말에 전체적으로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값이 보정되며 전반적으로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B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값을 나타내면서 평일과 차이가 뚜렷하게 나타남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평일에는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분포가 비슷하나 주말에는 오전부터 낮까지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값이 낮은 쪽에 몰려있는 것으로 보임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78132" y="3649062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파주스타디움앞교차로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05125" y="3659210"/>
            <a:ext cx="3267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지산초교사거리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84517" y="6532956"/>
            <a:ext cx="298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다율교차로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4834" y="3478452"/>
            <a:ext cx="1338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*</a:t>
            </a:r>
            <a:r>
              <a:rPr lang="ko-KR" altLang="en-US" sz="800" b="1" dirty="0" err="1" smtClean="0">
                <a:latin typeface="나눔스퀘어"/>
              </a:rPr>
              <a:t>운정지역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7" name="slide13" descr="요일_아동교차로">
            <a:extLst>
              <a:ext uri="{FF2B5EF4-FFF2-40B4-BE49-F238E27FC236}">
                <a16:creationId xmlns:a16="http://schemas.microsoft.com/office/drawing/2014/main" xmlns="" id="{D3EEDE04-C985-4181-8431-0FEA2DD4EF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4" b="4216"/>
          <a:stretch/>
        </p:blipFill>
        <p:spPr>
          <a:xfrm>
            <a:off x="827502" y="939979"/>
            <a:ext cx="2580765" cy="2086269"/>
          </a:xfrm>
          <a:prstGeom prst="rect">
            <a:avLst/>
          </a:prstGeom>
        </p:spPr>
      </p:pic>
      <p:pic>
        <p:nvPicPr>
          <p:cNvPr id="18" name="slide12" descr="요일별 (3)">
            <a:extLst>
              <a:ext uri="{FF2B5EF4-FFF2-40B4-BE49-F238E27FC236}">
                <a16:creationId xmlns="" xmlns:a16="http://schemas.microsoft.com/office/drawing/2014/main" id="{26826654-23E4-42DA-A1ED-9E61B979D6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7"/>
          <a:stretch/>
        </p:blipFill>
        <p:spPr>
          <a:xfrm>
            <a:off x="3484991" y="932954"/>
            <a:ext cx="2607834" cy="2093294"/>
          </a:xfrm>
          <a:prstGeom prst="rect">
            <a:avLst/>
          </a:prstGeom>
        </p:spPr>
      </p:pic>
      <p:pic>
        <p:nvPicPr>
          <p:cNvPr id="19" name="slide16" descr="요일별 (5)">
            <a:extLst>
              <a:ext uri="{FF2B5EF4-FFF2-40B4-BE49-F238E27FC236}">
                <a16:creationId xmlns="" xmlns:a16="http://schemas.microsoft.com/office/drawing/2014/main" id="{4124F1C9-79A7-4B28-869E-DA15AF3547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7"/>
          <a:stretch/>
        </p:blipFill>
        <p:spPr>
          <a:xfrm>
            <a:off x="807468" y="3909715"/>
            <a:ext cx="2617500" cy="1990140"/>
          </a:xfrm>
          <a:prstGeom prst="rect">
            <a:avLst/>
          </a:prstGeom>
        </p:spPr>
      </p:pic>
      <p:pic>
        <p:nvPicPr>
          <p:cNvPr id="20" name="slide16" descr="요일_지산초교사거리">
            <a:extLst>
              <a:ext uri="{FF2B5EF4-FFF2-40B4-BE49-F238E27FC236}">
                <a16:creationId xmlns:a16="http://schemas.microsoft.com/office/drawing/2014/main" xmlns="" id="{2B023ED4-B79C-4329-8580-20C7D2F7E9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4" b="4251"/>
          <a:stretch/>
        </p:blipFill>
        <p:spPr>
          <a:xfrm>
            <a:off x="3484991" y="3914775"/>
            <a:ext cx="2607834" cy="1975430"/>
          </a:xfrm>
          <a:prstGeom prst="rect">
            <a:avLst/>
          </a:prstGeom>
        </p:spPr>
      </p:pic>
      <p:pic>
        <p:nvPicPr>
          <p:cNvPr id="21" name="slide19" descr="요일_지산중학교앞사거리">
            <a:extLst>
              <a:ext uri="{FF2B5EF4-FFF2-40B4-BE49-F238E27FC236}">
                <a16:creationId xmlns:a16="http://schemas.microsoft.com/office/drawing/2014/main" xmlns="" id="{65E2C52F-8238-4E87-9D46-1BC57D12A2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7" b="4482"/>
          <a:stretch/>
        </p:blipFill>
        <p:spPr>
          <a:xfrm>
            <a:off x="827502" y="6784764"/>
            <a:ext cx="2568890" cy="2048127"/>
          </a:xfrm>
          <a:prstGeom prst="rect">
            <a:avLst/>
          </a:prstGeom>
        </p:spPr>
      </p:pic>
      <p:pic>
        <p:nvPicPr>
          <p:cNvPr id="29" name="slide13" descr="요일_다율교">
            <a:extLst>
              <a:ext uri="{FF2B5EF4-FFF2-40B4-BE49-F238E27FC236}">
                <a16:creationId xmlns:a16="http://schemas.microsoft.com/office/drawing/2014/main" xmlns="" id="{0985A899-9EF5-4C6C-9AC5-2A201E0F1C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3" b="4024"/>
          <a:stretch/>
        </p:blipFill>
        <p:spPr>
          <a:xfrm>
            <a:off x="3495466" y="6794289"/>
            <a:ext cx="2573610" cy="20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65175" y="47625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102980"/>
              </p:ext>
            </p:extLst>
          </p:nvPr>
        </p:nvGraphicFramePr>
        <p:xfrm>
          <a:off x="764667" y="6900572"/>
          <a:ext cx="5328158" cy="21108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78015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3069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 아침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시경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오후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시경에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낮아지고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그 이외의 시간대에는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값으로 일정함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주말과 평일이 거의 유사한 형태를 보이나 주말에 조금 더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값이 높은 것을 확인할 수 있음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64921" y="795875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0874" y="6693062"/>
            <a:ext cx="298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파주로하스요양병원</a:t>
            </a:r>
            <a:endParaRPr lang="ko-KR" altLang="en-US" sz="8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38326"/>
              </p:ext>
            </p:extLst>
          </p:nvPr>
        </p:nvGraphicFramePr>
        <p:xfrm>
          <a:off x="764921" y="3884218"/>
          <a:ext cx="5328158" cy="25114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652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46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평일과 주말을 포함하여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대부분이나 평일 퇴근 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16~19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D,E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나오고 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수에는 적은 비율이지만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를 볼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평일에는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FFF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값까지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가 낮아짐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주말에는 평일에 비해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값이 보정됨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대체적으로 오전과 오후의 차이가 크게 나타남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54382" y="3660945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가온초교사거리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1375" y="3671093"/>
            <a:ext cx="3267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한국토지주택공사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60767" y="6648250"/>
            <a:ext cx="2987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가온지하차도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424205"/>
              </p:ext>
            </p:extLst>
          </p:nvPr>
        </p:nvGraphicFramePr>
        <p:xfrm>
          <a:off x="765175" y="948086"/>
          <a:ext cx="5328158" cy="24482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66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dirty="0" smtClean="0"/>
                        <a:t>평일 </a:t>
                      </a:r>
                      <a:r>
                        <a:rPr lang="en-US" altLang="ko-KR" sz="800" dirty="0" smtClean="0"/>
                        <a:t>7</a:t>
                      </a:r>
                      <a:r>
                        <a:rPr lang="ko-KR" altLang="en-US" sz="800" dirty="0" smtClean="0"/>
                        <a:t>시부터 </a:t>
                      </a:r>
                      <a:r>
                        <a:rPr lang="en-US" altLang="ko-KR" sz="800" dirty="0" smtClean="0"/>
                        <a:t>9</a:t>
                      </a:r>
                      <a:r>
                        <a:rPr lang="ko-KR" altLang="en-US" sz="800" dirty="0" smtClean="0"/>
                        <a:t>시에는 </a:t>
                      </a:r>
                      <a:r>
                        <a:rPr lang="en-US" altLang="ko-KR" sz="800" dirty="0" smtClean="0"/>
                        <a:t>LOS</a:t>
                      </a:r>
                      <a:r>
                        <a:rPr lang="ko-KR" altLang="en-US" sz="800" dirty="0" smtClean="0"/>
                        <a:t>가 </a:t>
                      </a:r>
                      <a:r>
                        <a:rPr lang="en-US" altLang="ko-KR" sz="800" dirty="0" smtClean="0"/>
                        <a:t>FF</a:t>
                      </a:r>
                      <a:r>
                        <a:rPr lang="ko-KR" altLang="en-US" sz="800" dirty="0" smtClean="0"/>
                        <a:t>값까지 낮아짐</a:t>
                      </a:r>
                      <a:r>
                        <a:rPr lang="en-US" altLang="ko-KR" sz="800" dirty="0" smtClean="0"/>
                        <a:t>. </a:t>
                      </a:r>
                      <a:r>
                        <a:rPr lang="ko-KR" altLang="en-US" sz="800" dirty="0" smtClean="0"/>
                        <a:t>주말에는 평일에 비해 </a:t>
                      </a:r>
                      <a:r>
                        <a:rPr lang="en-US" altLang="ko-KR" sz="800" dirty="0" smtClean="0"/>
                        <a:t>LOS</a:t>
                      </a:r>
                      <a:r>
                        <a:rPr lang="ko-KR" altLang="en-US" sz="800" dirty="0" smtClean="0"/>
                        <a:t>값이 보정됨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일주일 내내 </a:t>
                      </a:r>
                      <a:r>
                        <a:rPr lang="en-US" altLang="ko-KR" sz="800" dirty="0" smtClean="0"/>
                        <a:t>C</a:t>
                      </a:r>
                      <a:r>
                        <a:rPr lang="ko-KR" altLang="en-US" sz="800" dirty="0" smtClean="0"/>
                        <a:t>값이 가장 많음</a:t>
                      </a:r>
                      <a:r>
                        <a:rPr lang="en-US" altLang="ko-KR" sz="800" dirty="0" smtClean="0"/>
                        <a:t>. </a:t>
                      </a:r>
                      <a:r>
                        <a:rPr lang="ko-KR" altLang="en-US" sz="800" dirty="0" smtClean="0"/>
                        <a:t>평일 오전 </a:t>
                      </a:r>
                      <a:r>
                        <a:rPr lang="en-US" altLang="ko-KR" sz="800" dirty="0" smtClean="0"/>
                        <a:t>7</a:t>
                      </a:r>
                      <a:r>
                        <a:rPr lang="ko-KR" altLang="en-US" sz="800" dirty="0" smtClean="0"/>
                        <a:t>시경 </a:t>
                      </a:r>
                      <a:r>
                        <a:rPr lang="en-US" altLang="ko-KR" sz="800" dirty="0" smtClean="0"/>
                        <a:t>D</a:t>
                      </a:r>
                      <a:r>
                        <a:rPr lang="ko-KR" altLang="en-US" sz="800" dirty="0" smtClean="0"/>
                        <a:t>값과 </a:t>
                      </a:r>
                      <a:r>
                        <a:rPr lang="en-US" altLang="ko-KR" sz="800" dirty="0" smtClean="0"/>
                        <a:t>F</a:t>
                      </a:r>
                      <a:r>
                        <a:rPr lang="ko-KR" altLang="en-US" sz="800" dirty="0" smtClean="0"/>
                        <a:t>값이 급격히 증가</a:t>
                      </a:r>
                      <a:r>
                        <a:rPr lang="en-US" altLang="ko-KR" sz="800" dirty="0" smtClean="0"/>
                        <a:t>. </a:t>
                      </a:r>
                      <a:r>
                        <a:rPr lang="ko-KR" altLang="en-US" sz="800" dirty="0" smtClean="0"/>
                        <a:t>평일 오후 </a:t>
                      </a:r>
                      <a:r>
                        <a:rPr lang="en-US" altLang="ko-KR" sz="800" dirty="0" smtClean="0"/>
                        <a:t>16</a:t>
                      </a:r>
                      <a:r>
                        <a:rPr lang="ko-KR" altLang="en-US" sz="800" dirty="0" smtClean="0"/>
                        <a:t>시부터 </a:t>
                      </a:r>
                      <a:r>
                        <a:rPr lang="en-US" altLang="ko-KR" sz="800" dirty="0" smtClean="0"/>
                        <a:t>20</a:t>
                      </a:r>
                      <a:r>
                        <a:rPr lang="ko-KR" altLang="en-US" sz="800" dirty="0" smtClean="0"/>
                        <a:t>시까지 </a:t>
                      </a:r>
                      <a:r>
                        <a:rPr lang="en-US" altLang="ko-KR" sz="800" dirty="0" smtClean="0"/>
                        <a:t>D</a:t>
                      </a:r>
                      <a:r>
                        <a:rPr lang="ko-KR" altLang="en-US" sz="800" dirty="0" smtClean="0"/>
                        <a:t>값 증가 후 감소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600" b="1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13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값까지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주말에는 평일에 비해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보정됨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일주일 내내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가장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 오전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값과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급격히 증가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 오후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 증가 후 감소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92228" y="727174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산내교차로</a:t>
            </a:r>
            <a:r>
              <a:rPr lang="en-US" altLang="ko-KR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81375" y="727881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한가람중학교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22" name="slide15" descr="요일_산">
            <a:extLst>
              <a:ext uri="{FF2B5EF4-FFF2-40B4-BE49-F238E27FC236}">
                <a16:creationId xmlns:a16="http://schemas.microsoft.com/office/drawing/2014/main" xmlns="" id="{16FAA348-2AD9-40EB-A32F-8EF51154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 b="4504"/>
          <a:stretch/>
        </p:blipFill>
        <p:spPr>
          <a:xfrm>
            <a:off x="783717" y="981075"/>
            <a:ext cx="2619849" cy="1982773"/>
          </a:xfrm>
          <a:prstGeom prst="rect">
            <a:avLst/>
          </a:prstGeom>
        </p:spPr>
      </p:pic>
      <p:pic>
        <p:nvPicPr>
          <p:cNvPr id="24" name="slide15" descr="요일_한가람중학교">
            <a:extLst>
              <a:ext uri="{FF2B5EF4-FFF2-40B4-BE49-F238E27FC236}">
                <a16:creationId xmlns:a16="http://schemas.microsoft.com/office/drawing/2014/main" xmlns="" id="{672F5DBE-642A-4EBE-A0E2-E454CC1FF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7" b="4251"/>
          <a:stretch/>
        </p:blipFill>
        <p:spPr>
          <a:xfrm>
            <a:off x="3485365" y="978386"/>
            <a:ext cx="2566350" cy="1994987"/>
          </a:xfrm>
          <a:prstGeom prst="rect">
            <a:avLst/>
          </a:prstGeom>
        </p:spPr>
      </p:pic>
      <p:pic>
        <p:nvPicPr>
          <p:cNvPr id="29" name="slide11" descr="요일_가온초">
            <a:extLst>
              <a:ext uri="{FF2B5EF4-FFF2-40B4-BE49-F238E27FC236}">
                <a16:creationId xmlns:a16="http://schemas.microsoft.com/office/drawing/2014/main" xmlns="" id="{DE8E55C9-E43C-4C18-851E-45D97454F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" b="4384"/>
          <a:stretch/>
        </p:blipFill>
        <p:spPr>
          <a:xfrm>
            <a:off x="793242" y="3917889"/>
            <a:ext cx="2607976" cy="19900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5"/>
          <a:stretch/>
        </p:blipFill>
        <p:spPr>
          <a:xfrm>
            <a:off x="3468667" y="3921857"/>
            <a:ext cx="2585398" cy="1996241"/>
          </a:xfrm>
          <a:prstGeom prst="rect">
            <a:avLst/>
          </a:prstGeom>
        </p:spPr>
      </p:pic>
      <p:pic>
        <p:nvPicPr>
          <p:cNvPr id="32" name="slide19" descr="요일_파주로하스요">
            <a:extLst>
              <a:ext uri="{FF2B5EF4-FFF2-40B4-BE49-F238E27FC236}">
                <a16:creationId xmlns:a16="http://schemas.microsoft.com/office/drawing/2014/main" xmlns="" id="{513D6CDF-7F07-4F61-8924-9AB7DEB2DF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 b="4504"/>
          <a:stretch/>
        </p:blipFill>
        <p:spPr>
          <a:xfrm>
            <a:off x="802767" y="6918754"/>
            <a:ext cx="2577050" cy="17547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0"/>
          <a:stretch/>
        </p:blipFill>
        <p:spPr>
          <a:xfrm>
            <a:off x="3455510" y="6938321"/>
            <a:ext cx="2618265" cy="172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78062"/>
              </p:ext>
            </p:extLst>
          </p:nvPr>
        </p:nvGraphicFramePr>
        <p:xfrm>
          <a:off x="765175" y="3789627"/>
          <a:ext cx="5328158" cy="25448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53508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평일은 대부분 </a:t>
                      </a:r>
                      <a:r>
                        <a:rPr lang="en-US" altLang="ko-KR" sz="800" dirty="0" smtClean="0"/>
                        <a:t>C</a:t>
                      </a:r>
                      <a:r>
                        <a:rPr lang="ko-KR" altLang="en-US" sz="800" dirty="0" smtClean="0"/>
                        <a:t>가 나오고 평일 출퇴근 시간대인 </a:t>
                      </a:r>
                      <a:r>
                        <a:rPr lang="en-US" altLang="ko-KR" sz="800" dirty="0" smtClean="0"/>
                        <a:t>7</a:t>
                      </a:r>
                      <a:r>
                        <a:rPr lang="ko-KR" altLang="en-US" sz="800" dirty="0" smtClean="0"/>
                        <a:t>시</a:t>
                      </a:r>
                      <a:r>
                        <a:rPr lang="en-US" altLang="ko-KR" sz="800" dirty="0" smtClean="0"/>
                        <a:t>~10</a:t>
                      </a:r>
                      <a:r>
                        <a:rPr lang="ko-KR" altLang="en-US" sz="800" dirty="0" smtClean="0"/>
                        <a:t>시</a:t>
                      </a:r>
                      <a:r>
                        <a:rPr lang="en-US" altLang="ko-KR" sz="800" dirty="0" smtClean="0"/>
                        <a:t>, 16</a:t>
                      </a:r>
                      <a:r>
                        <a:rPr lang="ko-KR" altLang="en-US" sz="800" dirty="0" smtClean="0"/>
                        <a:t>시</a:t>
                      </a:r>
                      <a:r>
                        <a:rPr lang="en-US" altLang="ko-KR" sz="800" dirty="0" smtClean="0"/>
                        <a:t>~19</a:t>
                      </a:r>
                      <a:r>
                        <a:rPr lang="ko-KR" altLang="en-US" sz="800" dirty="0" smtClean="0"/>
                        <a:t>시에는 </a:t>
                      </a:r>
                      <a:r>
                        <a:rPr lang="en-US" altLang="ko-KR" sz="800" dirty="0" smtClean="0"/>
                        <a:t>D</a:t>
                      </a:r>
                      <a:r>
                        <a:rPr lang="ko-KR" altLang="en-US" sz="800" dirty="0" smtClean="0"/>
                        <a:t>가 나옴</a:t>
                      </a:r>
                      <a:r>
                        <a:rPr lang="en-US" altLang="ko-KR" sz="800" dirty="0" smtClean="0"/>
                        <a:t>. </a:t>
                      </a:r>
                      <a:r>
                        <a:rPr lang="ko-KR" altLang="en-US" sz="800" dirty="0" smtClean="0"/>
                        <a:t>주말 중 토요일은 </a:t>
                      </a:r>
                      <a:r>
                        <a:rPr lang="en-US" altLang="ko-KR" sz="800" dirty="0" smtClean="0"/>
                        <a:t>7</a:t>
                      </a:r>
                      <a:r>
                        <a:rPr lang="ko-KR" altLang="en-US" sz="800" dirty="0" smtClean="0"/>
                        <a:t>시</a:t>
                      </a:r>
                      <a:r>
                        <a:rPr lang="en-US" altLang="ko-KR" sz="800" dirty="0" smtClean="0"/>
                        <a:t>~16</a:t>
                      </a:r>
                      <a:r>
                        <a:rPr lang="ko-KR" altLang="en-US" sz="800" dirty="0" smtClean="0"/>
                        <a:t>시까지 </a:t>
                      </a:r>
                      <a:r>
                        <a:rPr lang="en-US" altLang="ko-KR" sz="800" dirty="0" smtClean="0"/>
                        <a:t>D</a:t>
                      </a:r>
                      <a:r>
                        <a:rPr lang="ko-KR" altLang="en-US" sz="800" dirty="0" smtClean="0"/>
                        <a:t>의 비율이 높고 특히 </a:t>
                      </a:r>
                      <a:r>
                        <a:rPr lang="en-US" altLang="ko-KR" sz="800" dirty="0" smtClean="0"/>
                        <a:t>10</a:t>
                      </a:r>
                      <a:r>
                        <a:rPr lang="ko-KR" altLang="en-US" sz="800" dirty="0" smtClean="0"/>
                        <a:t>시에는 </a:t>
                      </a:r>
                      <a:r>
                        <a:rPr lang="en-US" altLang="ko-KR" sz="800" dirty="0" smtClean="0"/>
                        <a:t>F</a:t>
                      </a:r>
                      <a:r>
                        <a:rPr lang="ko-KR" altLang="en-US" sz="800" dirty="0" smtClean="0"/>
                        <a:t>와 값이 작지만 </a:t>
                      </a:r>
                      <a:r>
                        <a:rPr lang="en-US" altLang="ko-KR" sz="800" dirty="0" smtClean="0"/>
                        <a:t>FF</a:t>
                      </a:r>
                      <a:r>
                        <a:rPr lang="ko-KR" altLang="en-US" sz="800" dirty="0" smtClean="0"/>
                        <a:t>가 나온다</a:t>
                      </a:r>
                      <a:r>
                        <a:rPr lang="en-US" altLang="ko-KR" sz="800" dirty="0" smtClean="0"/>
                        <a:t>. </a:t>
                      </a:r>
                      <a:r>
                        <a:rPr lang="ko-KR" altLang="en-US" sz="800" dirty="0" smtClean="0"/>
                        <a:t>일요일은 모든 요일 중 </a:t>
                      </a:r>
                      <a:r>
                        <a:rPr lang="en-US" altLang="ko-KR" sz="800" dirty="0" smtClean="0"/>
                        <a:t>D</a:t>
                      </a:r>
                      <a:r>
                        <a:rPr lang="ko-KR" altLang="en-US" sz="800" dirty="0" smtClean="0"/>
                        <a:t>의 비율이 가장 낮음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b="1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평일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smtClean="0"/>
                        <a:t>주말을 포함하여 </a:t>
                      </a:r>
                      <a:r>
                        <a:rPr lang="en-US" altLang="ko-KR" sz="800" dirty="0" smtClean="0"/>
                        <a:t>C,D</a:t>
                      </a:r>
                      <a:r>
                        <a:rPr lang="ko-KR" altLang="en-US" sz="800" dirty="0" smtClean="0"/>
                        <a:t>가 대부분임</a:t>
                      </a:r>
                      <a:r>
                        <a:rPr lang="en-US" altLang="ko-KR" sz="800" dirty="0" smtClean="0"/>
                        <a:t>. </a:t>
                      </a:r>
                      <a:r>
                        <a:rPr lang="ko-KR" altLang="en-US" sz="800" dirty="0" smtClean="0"/>
                        <a:t>평일 </a:t>
                      </a:r>
                      <a:r>
                        <a:rPr lang="ko-KR" altLang="en-US" sz="800" dirty="0" err="1" smtClean="0"/>
                        <a:t>퇴근시간대에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E,F</a:t>
                      </a:r>
                      <a:r>
                        <a:rPr lang="ko-KR" altLang="en-US" sz="800" dirty="0" smtClean="0"/>
                        <a:t>를 볼 수 있고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주말 중 토요일 </a:t>
                      </a:r>
                      <a:r>
                        <a:rPr lang="en-US" altLang="ko-KR" sz="800" dirty="0" smtClean="0"/>
                        <a:t>10~20</a:t>
                      </a:r>
                      <a:r>
                        <a:rPr lang="ko-KR" altLang="en-US" sz="800" dirty="0" smtClean="0"/>
                        <a:t>시까지 </a:t>
                      </a:r>
                      <a:r>
                        <a:rPr lang="en-US" altLang="ko-KR" sz="800" dirty="0" smtClean="0"/>
                        <a:t>E,F</a:t>
                      </a:r>
                      <a:r>
                        <a:rPr lang="ko-KR" altLang="en-US" sz="800" dirty="0" smtClean="0"/>
                        <a:t>가 가장 많이 나옴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b="1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136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평일은 대부분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나오고 평일 출퇴근 시간대에는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주말 중 토요일은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~16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비율이 높고 특히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나타남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일요일은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비율이 가장 낮음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주말을 포함하여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C,D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대부분임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 퇴근시간 대에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E,F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를 볼 수 있고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주말 중 토요일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10~20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시까지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E,F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가장 많이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92228" y="3556842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한빛</a:t>
            </a:r>
            <a:r>
              <a:rPr lang="en-US" altLang="ko-KR" sz="800" b="1" dirty="0" smtClean="0">
                <a:latin typeface="나눔스퀘어"/>
              </a:rPr>
              <a:t>5</a:t>
            </a:r>
            <a:r>
              <a:rPr lang="ko-KR" altLang="en-US" sz="800" b="1" dirty="0" err="1" smtClean="0">
                <a:latin typeface="나눔스퀘어"/>
              </a:rPr>
              <a:t>단지앞교차로</a:t>
            </a:r>
            <a:r>
              <a:rPr lang="en-US" altLang="ko-KR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81375" y="3557549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야당과선교</a:t>
            </a:r>
            <a:endParaRPr lang="ko-KR" altLang="en-US" sz="8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15113"/>
              </p:ext>
            </p:extLst>
          </p:nvPr>
        </p:nvGraphicFramePr>
        <p:xfrm>
          <a:off x="764921" y="6761601"/>
          <a:ext cx="2663825" cy="25370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3825"/>
              </a:tblGrid>
              <a:tr h="20862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50741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평일과 주말 모두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C,D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대부분이나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 출퇴근 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시대와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대에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나타남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월요일과 수요일 출퇴근 시간대에는 적은 비율이지만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를 볼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54382" y="6514578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한빛지하차도상부교차로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65803" y="1192909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585683"/>
              </p:ext>
            </p:extLst>
          </p:nvPr>
        </p:nvGraphicFramePr>
        <p:xfrm>
          <a:off x="765175" y="932446"/>
          <a:ext cx="5328158" cy="254795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071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40783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나눔스퀘어"/>
                        </a:rPr>
                        <a:t>평일에는 비슷한 양상을 보임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. 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금요일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17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시 쯤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F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값이 측정됨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. 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토요일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 오후는 대체적으로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D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를 나타내며 일요일은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C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의 값을 갖는다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. </a:t>
                      </a:r>
                      <a:endParaRPr lang="en-US" altLang="ko-KR" sz="700" b="1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평일에는 출퇴근시간에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값이 낮아지는 비슷한 양상을 보임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주말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오후에 낮은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값을 나타냄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92228" y="699662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운정이마트앞사거리</a:t>
            </a:r>
            <a:r>
              <a:rPr lang="en-US" altLang="ko-KR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81375" y="700369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기왓돌지하차도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7"/>
          <a:stretch/>
        </p:blipFill>
        <p:spPr>
          <a:xfrm>
            <a:off x="800546" y="978849"/>
            <a:ext cx="2580829" cy="18132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7"/>
          <a:stretch/>
        </p:blipFill>
        <p:spPr>
          <a:xfrm>
            <a:off x="3457322" y="978849"/>
            <a:ext cx="2603918" cy="1813263"/>
          </a:xfrm>
          <a:prstGeom prst="rect">
            <a:avLst/>
          </a:prstGeom>
        </p:spPr>
      </p:pic>
      <p:pic>
        <p:nvPicPr>
          <p:cNvPr id="23" name="slide16" descr="요일_야당과선">
            <a:extLst>
              <a:ext uri="{FF2B5EF4-FFF2-40B4-BE49-F238E27FC236}">
                <a16:creationId xmlns:a16="http://schemas.microsoft.com/office/drawing/2014/main" xmlns="" id="{2AD35550-F39F-46D9-AF6B-1997C41B4B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2" b="2583"/>
          <a:stretch/>
        </p:blipFill>
        <p:spPr>
          <a:xfrm>
            <a:off x="3454322" y="3834271"/>
            <a:ext cx="2606917" cy="1960889"/>
          </a:xfrm>
          <a:prstGeom prst="rect">
            <a:avLst/>
          </a:prstGeom>
        </p:spPr>
      </p:pic>
      <p:pic>
        <p:nvPicPr>
          <p:cNvPr id="25" name="slide18" descr="요일_한빛지하차도상부교차로">
            <a:extLst>
              <a:ext uri="{FF2B5EF4-FFF2-40B4-BE49-F238E27FC236}">
                <a16:creationId xmlns:a16="http://schemas.microsoft.com/office/drawing/2014/main" xmlns="" id="{F3551BCC-6623-4810-AE89-6FEA7DD6ED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0" b="6249"/>
          <a:stretch/>
        </p:blipFill>
        <p:spPr>
          <a:xfrm>
            <a:off x="810139" y="6821689"/>
            <a:ext cx="2571235" cy="1977185"/>
          </a:xfrm>
          <a:prstGeom prst="rect">
            <a:avLst/>
          </a:prstGeom>
        </p:spPr>
      </p:pic>
      <p:pic>
        <p:nvPicPr>
          <p:cNvPr id="26" name="slide2" descr="요일_한빛5단지앞교차로">
            <a:extLst>
              <a:ext uri="{FF2B5EF4-FFF2-40B4-BE49-F238E27FC236}">
                <a16:creationId xmlns:a16="http://schemas.microsoft.com/office/drawing/2014/main" xmlns="" id="{EC6795CF-5851-4312-8766-DFDDC2C1E4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8" b="4367"/>
          <a:stretch/>
        </p:blipFill>
        <p:spPr>
          <a:xfrm>
            <a:off x="800547" y="3832318"/>
            <a:ext cx="2580828" cy="19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6022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  </a:t>
            </a:r>
            <a:r>
              <a:rPr lang="en-US" altLang="ko-KR" sz="2000" b="1" dirty="0">
                <a:latin typeface="맑은 고딕" panose="020B0503020000020004" pitchFamily="50" charset="-127"/>
              </a:rPr>
              <a:t>Ⅲ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-3. </a:t>
            </a:r>
            <a:r>
              <a:rPr lang="ko-KR" altLang="en-US" sz="2000" b="1" dirty="0" smtClean="0">
                <a:latin typeface="나눔스퀘어"/>
              </a:rPr>
              <a:t>월별 </a:t>
            </a:r>
            <a:r>
              <a:rPr lang="en-US" altLang="ko-KR" sz="2000" b="1" dirty="0" smtClean="0">
                <a:latin typeface="나눔스퀘어"/>
              </a:rPr>
              <a:t>LOS </a:t>
            </a:r>
            <a:r>
              <a:rPr lang="ko-KR" altLang="en-US" sz="2000" b="1" dirty="0" smtClean="0">
                <a:latin typeface="나눔스퀘어"/>
              </a:rPr>
              <a:t>분포 및 교통량과 보행자 수 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349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01707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나눔스퀘어"/>
              </a:rPr>
              <a:t>총괄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3665" y="1355627"/>
            <a:ext cx="5890161" cy="981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2021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07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월 부터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06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월까지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LOS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분포의 변화가 있는 교차로 분석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2022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4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월 중순 이후로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LOS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값이 측정되지 않은 교차로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6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곳 존재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64921" y="78748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379065"/>
              </p:ext>
            </p:extLst>
          </p:nvPr>
        </p:nvGraphicFramePr>
        <p:xfrm>
          <a:off x="788925" y="2943134"/>
          <a:ext cx="5328158" cy="252639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57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69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월까지는 출퇴근 시간에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나빠지는 현상이 뚜렷하게 보였으나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월부터는 전체적으로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나빠진 양상을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교통량의 변화는 큰 차이가 별로 없지만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보행자수는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증가했다가 다시 감소하는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15978" y="2722225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갈현사거리 </a:t>
            </a:r>
            <a:r>
              <a:rPr lang="en-US" altLang="ko-KR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9358" y="6000504"/>
            <a:ext cx="2790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문산제일고삼거리</a:t>
            </a:r>
            <a:r>
              <a:rPr lang="ko-KR" altLang="en-US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99090"/>
              </p:ext>
            </p:extLst>
          </p:nvPr>
        </p:nvGraphicFramePr>
        <p:xfrm>
          <a:off x="788671" y="6259277"/>
          <a:ext cx="5328158" cy="25288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19307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8084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월까지는 출퇴근 시간에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나빠지는 현상이 뚜렷하게 보였으나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월부터는 전체적으로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나빠진 양상을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교통량의 크기는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감소하다가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다시 증가하는 모습을 보이고 보행자 수도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월부터 급격하게 증가됨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코로나 이후 등교하는 학생들이 많아진 것으로 예상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729358" y="2510969"/>
            <a:ext cx="92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* </a:t>
            </a:r>
            <a:r>
              <a:rPr lang="ko-KR" altLang="en-US" sz="800" b="1" dirty="0" err="1" smtClean="0">
                <a:latin typeface="나눔스퀘어"/>
              </a:rPr>
              <a:t>금촌지역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36" name="slide21" descr="월_갈현사거">
            <a:extLst>
              <a:ext uri="{FF2B5EF4-FFF2-40B4-BE49-F238E27FC236}">
                <a16:creationId xmlns:a16="http://schemas.microsoft.com/office/drawing/2014/main" xmlns="" id="{1EEC52FF-3BDF-4A69-BB65-92C29DC9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" r="9687" b="3063"/>
          <a:stretch/>
        </p:blipFill>
        <p:spPr>
          <a:xfrm>
            <a:off x="801858" y="2953057"/>
            <a:ext cx="2615142" cy="2078077"/>
          </a:xfrm>
          <a:prstGeom prst="rect">
            <a:avLst/>
          </a:prstGeom>
        </p:spPr>
      </p:pic>
      <p:pic>
        <p:nvPicPr>
          <p:cNvPr id="38" name="slide7" descr="월별">
            <a:extLst>
              <a:ext uri="{FF2B5EF4-FFF2-40B4-BE49-F238E27FC236}">
                <a16:creationId xmlns="" xmlns:a16="http://schemas.microsoft.com/office/drawing/2014/main" id="{72BF2B1A-212C-4181-844E-7B079758D6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" r="10304"/>
          <a:stretch/>
        </p:blipFill>
        <p:spPr>
          <a:xfrm>
            <a:off x="821100" y="6266961"/>
            <a:ext cx="2595900" cy="19111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89" y="2974569"/>
            <a:ext cx="2611967" cy="2080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89" y="6286500"/>
            <a:ext cx="2611967" cy="187977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05898" y="2935616"/>
            <a:ext cx="246554" cy="853494"/>
            <a:chOff x="6083300" y="3499808"/>
            <a:chExt cx="246554" cy="853494"/>
          </a:xfrm>
        </p:grpSpPr>
        <p:grpSp>
          <p:nvGrpSpPr>
            <p:cNvPr id="22" name="그룹 21"/>
            <p:cNvGrpSpPr/>
            <p:nvPr/>
          </p:nvGrpSpPr>
          <p:grpSpPr>
            <a:xfrm>
              <a:off x="6083300" y="3499808"/>
              <a:ext cx="241300" cy="754603"/>
              <a:chOff x="6083300" y="3499808"/>
              <a:chExt cx="241300" cy="754603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7"/>
              <a:srcRect l="5371"/>
              <a:stretch/>
            </p:blipFill>
            <p:spPr>
              <a:xfrm>
                <a:off x="6083300" y="3598699"/>
                <a:ext cx="241300" cy="655712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6364" y="3499808"/>
                <a:ext cx="176404" cy="110252"/>
              </a:xfrm>
              <a:prstGeom prst="rect">
                <a:avLst/>
              </a:prstGeom>
            </p:spPr>
          </p:pic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89650" y="3709119"/>
              <a:ext cx="240204" cy="644183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5010150" y="2136682"/>
            <a:ext cx="1477976" cy="200055"/>
            <a:chOff x="4895850" y="1911350"/>
            <a:chExt cx="1477976" cy="200055"/>
          </a:xfrm>
        </p:grpSpPr>
        <p:sp>
          <p:nvSpPr>
            <p:cNvPr id="27" name="TextBox 26"/>
            <p:cNvSpPr txBox="1"/>
            <p:nvPr/>
          </p:nvSpPr>
          <p:spPr>
            <a:xfrm>
              <a:off x="4895850" y="1911350"/>
              <a:ext cx="14779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*</a:t>
              </a:r>
              <a:r>
                <a:rPr lang="ko-KR" altLang="en-US" sz="700" b="1" dirty="0" smtClean="0"/>
                <a:t>범례 </a:t>
              </a:r>
              <a:r>
                <a:rPr lang="en-US" altLang="ko-KR" sz="700" b="1" dirty="0" smtClean="0"/>
                <a:t>: </a:t>
              </a:r>
              <a:r>
                <a:rPr lang="ko-KR" altLang="en-US" sz="700" b="1" dirty="0" smtClean="0"/>
                <a:t>교통량       </a:t>
              </a:r>
              <a:r>
                <a:rPr lang="en-US" altLang="ko-KR" sz="700" b="1" dirty="0" smtClean="0"/>
                <a:t>, </a:t>
              </a:r>
              <a:r>
                <a:rPr lang="ko-KR" altLang="en-US" sz="700" b="1" dirty="0" smtClean="0"/>
                <a:t>보행자 수 </a:t>
              </a:r>
              <a:endParaRPr lang="ko-KR" altLang="en-US" sz="700" b="1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556250" y="1955800"/>
              <a:ext cx="95250" cy="952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112739" y="1955800"/>
              <a:ext cx="95250" cy="9525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98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1090621"/>
            <a:ext cx="3382319" cy="745237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815" b="1" dirty="0">
                <a:latin typeface="Malgun Gothic"/>
                <a:cs typeface="Malgun Gothic"/>
              </a:rPr>
              <a:t>Ⅱ.</a:t>
            </a:r>
            <a:r>
              <a:rPr sz="1815" b="1" spc="-113" dirty="0">
                <a:latin typeface="Malgun Gothic"/>
                <a:cs typeface="Malgun Gothic"/>
              </a:rPr>
              <a:t> </a:t>
            </a:r>
            <a:r>
              <a:rPr sz="1815" b="1" dirty="0">
                <a:latin typeface="Malgun Gothic"/>
                <a:cs typeface="Malgun Gothic"/>
              </a:rPr>
              <a:t>전체</a:t>
            </a:r>
            <a:r>
              <a:rPr sz="1815" b="1" spc="-113" dirty="0">
                <a:latin typeface="Malgun Gothic"/>
                <a:cs typeface="Malgun Gothic"/>
              </a:rPr>
              <a:t> </a:t>
            </a:r>
            <a:r>
              <a:rPr sz="1815" b="1" spc="-32" dirty="0">
                <a:latin typeface="Malgun Gothic"/>
                <a:cs typeface="Malgun Gothic"/>
              </a:rPr>
              <a:t>보행자</a:t>
            </a:r>
            <a:r>
              <a:rPr sz="1815" b="1" spc="-118" dirty="0">
                <a:latin typeface="Malgun Gothic"/>
                <a:cs typeface="Malgun Gothic"/>
              </a:rPr>
              <a:t> </a:t>
            </a:r>
            <a:r>
              <a:rPr sz="1815" b="1" spc="-18" dirty="0">
                <a:latin typeface="Malgun Gothic"/>
                <a:cs typeface="Malgun Gothic"/>
              </a:rPr>
              <a:t>시각적</a:t>
            </a:r>
            <a:r>
              <a:rPr sz="1815" b="1" spc="-109" dirty="0">
                <a:latin typeface="Malgun Gothic"/>
                <a:cs typeface="Malgun Gothic"/>
              </a:rPr>
              <a:t> </a:t>
            </a:r>
            <a:r>
              <a:rPr sz="1815" b="1" dirty="0">
                <a:latin typeface="Malgun Gothic"/>
                <a:cs typeface="Malgun Gothic"/>
              </a:rPr>
              <a:t>통계</a:t>
            </a:r>
            <a:r>
              <a:rPr sz="1815" b="1" spc="-113" dirty="0">
                <a:latin typeface="Malgun Gothic"/>
                <a:cs typeface="Malgun Gothic"/>
              </a:rPr>
              <a:t> </a:t>
            </a:r>
            <a:r>
              <a:rPr sz="1815" b="1" spc="-32" dirty="0">
                <a:latin typeface="Malgun Gothic"/>
                <a:cs typeface="Malgun Gothic"/>
              </a:rPr>
              <a:t>분석</a:t>
            </a:r>
            <a:endParaRPr sz="1815">
              <a:latin typeface="Malgun Gothic"/>
              <a:cs typeface="Malgun Gothic"/>
            </a:endParaRPr>
          </a:p>
          <a:p>
            <a:pPr marL="11527">
              <a:spcBef>
                <a:spcPts val="1824"/>
              </a:spcBef>
            </a:pPr>
            <a:r>
              <a:rPr sz="1452" b="1" dirty="0">
                <a:latin typeface="Malgun Gothic"/>
                <a:cs typeface="Malgun Gothic"/>
              </a:rPr>
              <a:t>▣</a:t>
            </a:r>
            <a:r>
              <a:rPr sz="1452" b="1" spc="-73" dirty="0">
                <a:latin typeface="Malgun Gothic"/>
                <a:cs typeface="Malgun Gothic"/>
              </a:rPr>
              <a:t> </a:t>
            </a:r>
            <a:r>
              <a:rPr sz="1452" b="1" spc="-32" dirty="0">
                <a:latin typeface="Malgun Gothic"/>
                <a:cs typeface="Malgun Gothic"/>
              </a:rPr>
              <a:t>총괄</a:t>
            </a:r>
            <a:endParaRPr sz="1452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05" y="2021925"/>
            <a:ext cx="6041379" cy="169357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458" rIns="0" bIns="0" rtlCol="0">
            <a:spAutoFit/>
          </a:bodyPr>
          <a:lstStyle/>
          <a:p>
            <a:pPr>
              <a:spcBef>
                <a:spcPts val="27"/>
              </a:spcBef>
            </a:pPr>
            <a:endParaRPr sz="1407" dirty="0">
              <a:latin typeface="Times New Roman"/>
              <a:cs typeface="Times New Roman"/>
            </a:endParaRPr>
          </a:p>
          <a:p>
            <a:pPr marL="62243"/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77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2021</a:t>
            </a:r>
            <a:r>
              <a:rPr sz="998" b="1" spc="-241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8</a:t>
            </a:r>
            <a:r>
              <a:rPr sz="998" b="1" spc="-250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~</a:t>
            </a:r>
            <a:r>
              <a:rPr sz="998" b="1" spc="-177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2022</a:t>
            </a:r>
            <a:r>
              <a:rPr sz="998" b="1" spc="-241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년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9</a:t>
            </a:r>
            <a:r>
              <a:rPr sz="998" b="1" spc="-250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보행자수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추세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시각화</a:t>
            </a:r>
            <a:endParaRPr sz="998" dirty="0">
              <a:latin typeface="Malgun Gothic"/>
              <a:cs typeface="Malgun Gothic"/>
            </a:endParaRPr>
          </a:p>
          <a:p>
            <a:pPr marL="62243">
              <a:spcBef>
                <a:spcPts val="526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8" dirty="0">
                <a:latin typeface="Malgun Gothic"/>
                <a:cs typeface="Malgun Gothic"/>
              </a:rPr>
              <a:t>월별,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시간별,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요일별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분석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시행</a:t>
            </a:r>
            <a:endParaRPr sz="998" dirty="0">
              <a:latin typeface="Malgun Gothic"/>
              <a:cs typeface="Malgun Gothic"/>
            </a:endParaRPr>
          </a:p>
          <a:p>
            <a:pPr marL="165982" marR="2099556" indent="-103739">
              <a:lnSpc>
                <a:spcPct val="143600"/>
              </a:lnSpc>
              <a:spcBef>
                <a:spcPts val="9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현장별로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차이를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보이나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대개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날씨가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따듯한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봄,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여름에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수가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많고 </a:t>
            </a:r>
            <a:r>
              <a:rPr sz="998" b="1" spc="-45" dirty="0">
                <a:latin typeface="Malgun Gothic"/>
                <a:cs typeface="Malgun Gothic"/>
              </a:rPr>
              <a:t>추운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가을,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겨울에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적어지는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추세를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 dirty="0">
              <a:latin typeface="Malgun Gothic"/>
              <a:cs typeface="Malgun Gothic"/>
            </a:endParaRPr>
          </a:p>
          <a:p>
            <a:pPr marL="165982" marR="2221160" indent="-103739">
              <a:lnSpc>
                <a:spcPct val="143600"/>
              </a:lnSpc>
              <a:spcBef>
                <a:spcPts val="14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86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대개</a:t>
            </a:r>
            <a:r>
              <a:rPr sz="998" b="1" spc="-82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출근시간대(8</a:t>
            </a:r>
            <a:r>
              <a:rPr sz="998" b="1" spc="-231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시경),</a:t>
            </a:r>
            <a:r>
              <a:rPr sz="998" b="1" spc="-100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점심시간대(12</a:t>
            </a:r>
            <a:r>
              <a:rPr sz="998" b="1" spc="-231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시경),</a:t>
            </a:r>
            <a:r>
              <a:rPr sz="998" b="1" spc="-91" dirty="0">
                <a:latin typeface="Malgun Gothic"/>
                <a:cs typeface="Malgun Gothic"/>
              </a:rPr>
              <a:t> 퇴근시간대(18</a:t>
            </a:r>
            <a:r>
              <a:rPr sz="998" b="1" spc="-222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시경)에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많은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경향을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보이며,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새벽시간대에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가장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적음.</a:t>
            </a:r>
            <a:endParaRPr sz="998" dirty="0">
              <a:latin typeface="Malgun Gothic"/>
              <a:cs typeface="Malgun Gothic"/>
            </a:endParaRPr>
          </a:p>
          <a:p>
            <a:pPr marL="62243">
              <a:spcBef>
                <a:spcPts val="535"/>
              </a:spcBef>
            </a:pPr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현장별로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차이가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있으나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대개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8" dirty="0">
                <a:latin typeface="Malgun Gothic"/>
                <a:cs typeface="Malgun Gothic"/>
              </a:rPr>
              <a:t>평일에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시간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당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평균보행자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수가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높고,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주말에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낮은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경향을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412" y="4544631"/>
            <a:ext cx="1773283" cy="6770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543" b="1" spc="-100" dirty="0">
                <a:latin typeface="Malgun Gothic"/>
                <a:cs typeface="Malgun Gothic"/>
              </a:rPr>
              <a:t>Ⅱ-</a:t>
            </a:r>
            <a:r>
              <a:rPr sz="1543" b="1" spc="-9" dirty="0">
                <a:latin typeface="Malgun Gothic"/>
                <a:cs typeface="Malgun Gothic"/>
              </a:rPr>
              <a:t>1.</a:t>
            </a:r>
            <a:r>
              <a:rPr sz="1543" b="1" spc="-109" dirty="0">
                <a:latin typeface="Malgun Gothic"/>
                <a:cs typeface="Malgun Gothic"/>
              </a:rPr>
              <a:t> </a:t>
            </a:r>
            <a:r>
              <a:rPr sz="1543" b="1" spc="-18" dirty="0">
                <a:latin typeface="Malgun Gothic"/>
                <a:cs typeface="Malgun Gothic"/>
              </a:rPr>
              <a:t>월별</a:t>
            </a:r>
            <a:r>
              <a:rPr sz="1543" b="1" spc="-103" dirty="0">
                <a:latin typeface="Malgun Gothic"/>
                <a:cs typeface="Malgun Gothic"/>
              </a:rPr>
              <a:t> </a:t>
            </a:r>
            <a:r>
              <a:rPr sz="1543" b="1" spc="-23" dirty="0">
                <a:latin typeface="Malgun Gothic"/>
                <a:cs typeface="Malgun Gothic"/>
              </a:rPr>
              <a:t>분석</a:t>
            </a:r>
            <a:endParaRPr sz="1543">
              <a:latin typeface="Malgun Gothic"/>
              <a:cs typeface="Malgun Gothic"/>
            </a:endParaRPr>
          </a:p>
          <a:p>
            <a:pPr marL="11527">
              <a:spcBef>
                <a:spcPts val="1697"/>
              </a:spcBef>
            </a:pPr>
            <a:r>
              <a:rPr sz="1361" b="1" spc="-95" dirty="0">
                <a:latin typeface="Malgun Gothic"/>
                <a:cs typeface="Malgun Gothic"/>
              </a:rPr>
              <a:t>Ⅱ-1-</a:t>
            </a:r>
            <a:r>
              <a:rPr sz="1361" b="1" spc="-50" dirty="0">
                <a:latin typeface="Malgun Gothic"/>
                <a:cs typeface="Malgun Gothic"/>
              </a:rPr>
              <a:t>1.</a:t>
            </a:r>
            <a:r>
              <a:rPr sz="1361" b="1" spc="-41" dirty="0">
                <a:latin typeface="Malgun Gothic"/>
                <a:cs typeface="Malgun Gothic"/>
              </a:rPr>
              <a:t> </a:t>
            </a:r>
            <a:r>
              <a:rPr sz="1361" b="1" spc="-82" dirty="0">
                <a:latin typeface="Malgun Gothic"/>
                <a:cs typeface="Malgun Gothic"/>
              </a:rPr>
              <a:t>전체보행자</a:t>
            </a:r>
            <a:r>
              <a:rPr sz="1361" b="1" spc="-50" dirty="0">
                <a:latin typeface="Malgun Gothic"/>
                <a:cs typeface="Malgun Gothic"/>
              </a:rPr>
              <a:t> </a:t>
            </a:r>
            <a:r>
              <a:rPr sz="1361" b="1" spc="-59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06962"/>
              </p:ext>
            </p:extLst>
          </p:nvPr>
        </p:nvGraphicFramePr>
        <p:xfrm>
          <a:off x="412170" y="5373815"/>
          <a:ext cx="6003920" cy="3335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3920"/>
              </a:tblGrid>
              <a:tr h="2952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그래프1[전체보행자추이]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266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lang="en-US" altLang="ko-KR" sz="700" b="1" kern="1200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전체 보행자 수는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2021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년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월부터 상승하여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월에서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11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월까지는 유지되다</a:t>
                      </a:r>
                      <a:endParaRPr lang="en-US" altLang="ko-KR" sz="700" b="1" kern="1200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겨울 시즌인 이후부터는 감소 추세를 보인다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그 후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봄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시즌이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되는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월부터는 다시 증가하는 추세를 보인다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sz="700" b="1" dirty="0">
                        <a:latin typeface="+mj-ea"/>
                        <a:ea typeface="+mj-ea"/>
                        <a:cs typeface="Malgun Gothic"/>
                      </a:endParaRPr>
                    </a:p>
                  </a:txBody>
                  <a:tcPr marL="0" marR="0" marT="23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958" y="5662312"/>
            <a:ext cx="4185673" cy="218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10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70514"/>
              </p:ext>
            </p:extLst>
          </p:nvPr>
        </p:nvGraphicFramePr>
        <p:xfrm>
          <a:off x="788925" y="6588854"/>
          <a:ext cx="5328158" cy="2524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68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32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시간에 따른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LOS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값의 변화가 큰 편이며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출퇴근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교통량 증가가 뚜렷함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22</a:t>
                      </a: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월부터는 교통 흐름이 점차 좋아지다가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월부터는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E, F </a:t>
                      </a: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수준이 나타나지 않음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ko-KR" sz="700" b="1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대체로 퇴근시간 대에 교통량과 보행자 수가 높은 것을 확인할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교통량은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분기와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분기에 높고 보행자 수는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가장 많음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8" y="3363552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아동사거리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9553" y="3842089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58605"/>
              </p:ext>
            </p:extLst>
          </p:nvPr>
        </p:nvGraphicFramePr>
        <p:xfrm>
          <a:off x="788925" y="3581627"/>
          <a:ext cx="5328158" cy="246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84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46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월까지는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6~16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</a:t>
                      </a:r>
                      <a:r>
                        <a:rPr lang="ko-KR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사이 아침과 낮 시간의 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LOS</a:t>
                      </a:r>
                      <a:r>
                        <a:rPr lang="ko-KR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값이 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나빠지</a:t>
                      </a:r>
                      <a:r>
                        <a:rPr lang="ko-KR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양상을 보였으나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5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월부터는 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LOS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값이 개선된 모습을 보임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교통량과 보행자 수 모두 오후에 더 높은 값을 나타내고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전체 수치가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4, 5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전체 수치가 증가하였다가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월에는 감소하는 경향을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15978" y="35009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금촌사거리</a:t>
            </a:r>
            <a:r>
              <a:rPr lang="en-US" altLang="ko-KR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40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538740"/>
              </p:ext>
            </p:extLst>
          </p:nvPr>
        </p:nvGraphicFramePr>
        <p:xfrm>
          <a:off x="788417" y="571029"/>
          <a:ext cx="5328158" cy="2525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297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5628">
                <a:tc>
                  <a:txBody>
                    <a:bodyPr/>
                    <a:lstStyle/>
                    <a:p>
                      <a:pPr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월까지는 출퇴근 시간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LOS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값이 나빠지는 현상이 뚜렷하게 보였으나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22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월부터는 전체적으로 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LOS</a:t>
                      </a:r>
                      <a:r>
                        <a:rPr lang="ko-KR" altLang="en-US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값이 나빠진 양상을 보임</a:t>
                      </a:r>
                      <a:r>
                        <a:rPr lang="en-US" altLang="ko-KR" sz="7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교통량과 보행자 수 모두 오후에 더 높은 값을 나타내고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분기에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 감소하였다가 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월부터 증가함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특히 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월에 보행자 수가 가장 증가하였다가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 6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월에는 다시 감소하는 양상을 보임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i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78132" y="6380384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파주스타디움앞교차로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20" name="slide7" descr="월별">
            <a:extLst>
              <a:ext uri="{FF2B5EF4-FFF2-40B4-BE49-F238E27FC236}">
                <a16:creationId xmlns="" xmlns:a16="http://schemas.microsoft.com/office/drawing/2014/main" id="{72BF2B1A-212C-4181-844E-7B079758D6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r="10304"/>
          <a:stretch/>
        </p:blipFill>
        <p:spPr>
          <a:xfrm>
            <a:off x="800708" y="577129"/>
            <a:ext cx="2629039" cy="2107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86" y="577129"/>
            <a:ext cx="2639913" cy="2107653"/>
          </a:xfrm>
          <a:prstGeom prst="rect">
            <a:avLst/>
          </a:prstGeom>
        </p:spPr>
      </p:pic>
      <p:pic>
        <p:nvPicPr>
          <p:cNvPr id="28" name="slide11" descr="월별 (3)">
            <a:extLst>
              <a:ext uri="{FF2B5EF4-FFF2-40B4-BE49-F238E27FC236}">
                <a16:creationId xmlns="" xmlns:a16="http://schemas.microsoft.com/office/drawing/2014/main" id="{70BF00EA-AA87-4EC5-87C0-E8D57C9F73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9" r="11042"/>
          <a:stretch/>
        </p:blipFill>
        <p:spPr>
          <a:xfrm>
            <a:off x="800708" y="3593502"/>
            <a:ext cx="2629040" cy="2042706"/>
          </a:xfrm>
          <a:prstGeom prst="rect">
            <a:avLst/>
          </a:prstGeom>
        </p:spPr>
      </p:pic>
      <p:pic>
        <p:nvPicPr>
          <p:cNvPr id="31" name="slide15" descr="월별 (5)">
            <a:extLst>
              <a:ext uri="{FF2B5EF4-FFF2-40B4-BE49-F238E27FC236}">
                <a16:creationId xmlns="" xmlns:a16="http://schemas.microsoft.com/office/drawing/2014/main" id="{A7D1593F-FE69-4B67-9BE0-301442E997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 r="10274"/>
          <a:stretch/>
        </p:blipFill>
        <p:spPr>
          <a:xfrm>
            <a:off x="800708" y="6599340"/>
            <a:ext cx="2629038" cy="21290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86" y="3599962"/>
            <a:ext cx="2639913" cy="2036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2" y="6599340"/>
            <a:ext cx="2640328" cy="212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51168"/>
              </p:ext>
            </p:extLst>
          </p:nvPr>
        </p:nvGraphicFramePr>
        <p:xfrm>
          <a:off x="788925" y="6588854"/>
          <a:ext cx="5328158" cy="25195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68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32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4~6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월을 제외하고는 대체로 비슷한 양상을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4~6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FFF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값이 나타나지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교통량의 변화는 큰 차이가 없지만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보행자수는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가장 많고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가장 크게 나타남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8" y="333973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교하삼거리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9553" y="3842089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13005"/>
              </p:ext>
            </p:extLst>
          </p:nvPr>
        </p:nvGraphicFramePr>
        <p:xfrm>
          <a:off x="788925" y="3581627"/>
          <a:ext cx="5328158" cy="254719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84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46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대체로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A,B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로 교통량이 적은 교차로임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평일보다는 주말에 교통량이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출근시간과 퇴근시간 대에 높아지는 것을 확인할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수는 대체로 오후에 높아지는 것을 확인할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그리고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분기에는 보행자 수가 줄어들고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분기에는 급격하게 늘어나는 것을 볼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15978" y="35009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금촌교차로</a:t>
            </a:r>
            <a:r>
              <a:rPr lang="en-US" altLang="ko-KR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41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691880"/>
              </p:ext>
            </p:extLst>
          </p:nvPr>
        </p:nvGraphicFramePr>
        <p:xfrm>
          <a:off x="788417" y="571029"/>
          <a:ext cx="5328158" cy="2525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297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562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13~17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시의 교통량 증가가 뚜렷함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월부터는 교통 흐름이 점차 좋아지다가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월부터는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수준이 나타나지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700" b="1" kern="12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교통량과 보행자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수 모두 출퇴근 시간에 뚜렷하게 증가함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보행자 수는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분기와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분기에 감소하는 경향이 있고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교통량은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월까지 감소하다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월부터 약간 증가함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i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78132" y="6380384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와동교차로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978" y="3159912"/>
            <a:ext cx="92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* </a:t>
            </a:r>
            <a:r>
              <a:rPr lang="ko-KR" altLang="en-US" sz="800" b="1" dirty="0" err="1" smtClean="0">
                <a:latin typeface="나눔스퀘어"/>
              </a:rPr>
              <a:t>운정지역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13" name="slide23" descr="월_금촌교차로">
            <a:extLst>
              <a:ext uri="{FF2B5EF4-FFF2-40B4-BE49-F238E27FC236}">
                <a16:creationId xmlns:a16="http://schemas.microsoft.com/office/drawing/2014/main" xmlns="" id="{B7981D89-CAB7-43AB-8038-81BD51B3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" r="8661" b="4640"/>
          <a:stretch/>
        </p:blipFill>
        <p:spPr>
          <a:xfrm>
            <a:off x="800291" y="580929"/>
            <a:ext cx="2629455" cy="2101172"/>
          </a:xfrm>
          <a:prstGeom prst="rect">
            <a:avLst/>
          </a:prstGeom>
        </p:spPr>
      </p:pic>
      <p:pic>
        <p:nvPicPr>
          <p:cNvPr id="14" name="slide20" descr="월_교하삼거리">
            <a:extLst>
              <a:ext uri="{FF2B5EF4-FFF2-40B4-BE49-F238E27FC236}">
                <a16:creationId xmlns:a16="http://schemas.microsoft.com/office/drawing/2014/main" xmlns="" id="{488C83CC-FCBA-453A-9C25-1143E3F24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" r="8685" b="4640"/>
          <a:stretch/>
        </p:blipFill>
        <p:spPr>
          <a:xfrm>
            <a:off x="800291" y="3594319"/>
            <a:ext cx="2639451" cy="2052104"/>
          </a:xfrm>
          <a:prstGeom prst="rect">
            <a:avLst/>
          </a:prstGeom>
        </p:spPr>
      </p:pic>
      <p:pic>
        <p:nvPicPr>
          <p:cNvPr id="15" name="slide26" descr="월_와동">
            <a:extLst>
              <a:ext uri="{FF2B5EF4-FFF2-40B4-BE49-F238E27FC236}">
                <a16:creationId xmlns:a16="http://schemas.microsoft.com/office/drawing/2014/main" xmlns="" id="{E204F26F-7E51-465D-9B15-55F9F3C88B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8" r="9307" b="2342"/>
          <a:stretch/>
        </p:blipFill>
        <p:spPr>
          <a:xfrm>
            <a:off x="807926" y="6604722"/>
            <a:ext cx="2621820" cy="2112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85" y="595465"/>
            <a:ext cx="2627255" cy="2086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85" y="3599214"/>
            <a:ext cx="2627255" cy="20472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84" y="6600729"/>
            <a:ext cx="2627255" cy="211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5" y="6588854"/>
          <a:ext cx="5328158" cy="25195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68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32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대체로 비슷한 양상을 보임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10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11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13~14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시에 교통량이 살짝 증가함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(4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이후는 데이터가 부족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출근시간과 퇴근시간에 높아지는 것을 확인할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수는 오후에 높아짐</a:t>
                      </a:r>
                      <a:r>
                        <a:rPr lang="en-US" altLang="ko-KR" sz="700" b="1" baseline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8" y="333973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지산초교사거리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9553" y="3842089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788925" y="3581627"/>
          <a:ext cx="5328158" cy="246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84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46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7,8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월을 제외하고는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9~15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시에 교통량이 증가하는 모습이며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4~6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값이 더 낮아짐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출근시간과 퇴근시간에 높아지는 것을 확인할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분기보다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증가한 것을 확인할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15978" y="35009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벧엘교회앞교차로</a:t>
            </a:r>
            <a:r>
              <a:rPr lang="en-US" altLang="ko-KR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788417" y="571029"/>
          <a:ext cx="5328158" cy="2525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297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562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9~11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FFF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까지도 나타나지만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5,6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월에는 비교적 높은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값을 나타냄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교통량은 큰 변화가 없지만 보행자수는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분기에 가장 적고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분기에 가장 많음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i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78132" y="6380384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지산중학교앞사거리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12" name="slide23" descr="월_벧엘교회">
            <a:extLst>
              <a:ext uri="{FF2B5EF4-FFF2-40B4-BE49-F238E27FC236}">
                <a16:creationId xmlns="" xmlns:a16="http://schemas.microsoft.com/office/drawing/2014/main" id="{5AA0D94A-281F-42F3-BE55-3B06486E7A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" r="8990" b="4325"/>
          <a:stretch/>
        </p:blipFill>
        <p:spPr>
          <a:xfrm>
            <a:off x="812168" y="580929"/>
            <a:ext cx="2616003" cy="2094313"/>
          </a:xfrm>
          <a:prstGeom prst="rect">
            <a:avLst/>
          </a:prstGeom>
        </p:spPr>
      </p:pic>
      <p:pic>
        <p:nvPicPr>
          <p:cNvPr id="13" name="slide25" descr="월_지산초교사거리">
            <a:extLst>
              <a:ext uri="{FF2B5EF4-FFF2-40B4-BE49-F238E27FC236}">
                <a16:creationId xmlns="" xmlns:a16="http://schemas.microsoft.com/office/drawing/2014/main" id="{6CAC40B7-1A89-418B-B409-5836CF7DEF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6" r="9457" b="4467"/>
          <a:stretch/>
        </p:blipFill>
        <p:spPr>
          <a:xfrm>
            <a:off x="809352" y="3595427"/>
            <a:ext cx="2618819" cy="2050996"/>
          </a:xfrm>
          <a:prstGeom prst="rect">
            <a:avLst/>
          </a:prstGeom>
        </p:spPr>
      </p:pic>
      <p:pic>
        <p:nvPicPr>
          <p:cNvPr id="14" name="slide28" descr="월_지산중학교앞사거리">
            <a:extLst>
              <a:ext uri="{FF2B5EF4-FFF2-40B4-BE49-F238E27FC236}">
                <a16:creationId xmlns="" xmlns:a16="http://schemas.microsoft.com/office/drawing/2014/main" id="{013F9078-A8CA-4A74-B347-D9CB770DAD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8" r="8980" b="4632"/>
          <a:stretch/>
        </p:blipFill>
        <p:spPr>
          <a:xfrm>
            <a:off x="809352" y="6611216"/>
            <a:ext cx="2618819" cy="21171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2" y="582654"/>
            <a:ext cx="2627668" cy="20925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85" y="3599214"/>
            <a:ext cx="2627255" cy="20472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2" y="6608171"/>
            <a:ext cx="2627668" cy="21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715866"/>
              </p:ext>
            </p:extLst>
          </p:nvPr>
        </p:nvGraphicFramePr>
        <p:xfrm>
          <a:off x="788925" y="6588854"/>
          <a:ext cx="5328158" cy="2524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68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32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대체로 출퇴근 시간대에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값을 갖다가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가장 높은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측정됨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출근시간과 퇴근시간에 가장 높아지고 출근시간 전과 퇴근시간 후에는 급격하게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수는 오후에 높은 것을 확인할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8" y="333973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산내교차로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9553" y="3842089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788925" y="3581627"/>
          <a:ext cx="5328158" cy="246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84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46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월까지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비슷한 양상을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나타나지 않고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나타나지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모두 비슷한 양상을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보행자수는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3~5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가장 많고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가장 적게 나타나는 모양이지만 보행자수가 매우 적은 것을 보아 큰 차이는 없다고 판단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15978" y="35009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다율교차로</a:t>
            </a:r>
            <a:r>
              <a:rPr lang="en-US" altLang="ko-KR" sz="800" b="1" dirty="0" smtClean="0">
                <a:latin typeface="나눔스퀘어"/>
              </a:rPr>
              <a:t> 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43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788417" y="571029"/>
          <a:ext cx="5328158" cy="2525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297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56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월까지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비슷한 양상을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나빠짐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월부터는 전에 비해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현저히 많아짐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그러나 가장 낮은 값인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나타나지 않음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교통량의 변화는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 큰 차이가 없음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보행자수는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분기에 가장 많고 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i="0" baseline="0" dirty="0" smtClean="0">
                          <a:latin typeface="+mn-ea"/>
                          <a:ea typeface="+mn-ea"/>
                        </a:rPr>
                        <a:t>분기에 가장 적음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i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78132" y="6380384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한가람중학교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12" name="slide22" descr="월_다">
            <a:extLst>
              <a:ext uri="{FF2B5EF4-FFF2-40B4-BE49-F238E27FC236}">
                <a16:creationId xmlns="" xmlns:a16="http://schemas.microsoft.com/office/drawing/2014/main" id="{3B27C0D4-29E5-4869-B7F5-286329EB78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 r="9774" b="4504"/>
          <a:stretch/>
        </p:blipFill>
        <p:spPr>
          <a:xfrm>
            <a:off x="812087" y="594779"/>
            <a:ext cx="2617659" cy="2078990"/>
          </a:xfrm>
          <a:prstGeom prst="rect">
            <a:avLst/>
          </a:prstGeom>
        </p:spPr>
      </p:pic>
      <p:pic>
        <p:nvPicPr>
          <p:cNvPr id="13" name="slide24" descr="월_산">
            <a:extLst>
              <a:ext uri="{FF2B5EF4-FFF2-40B4-BE49-F238E27FC236}">
                <a16:creationId xmlns="" xmlns:a16="http://schemas.microsoft.com/office/drawing/2014/main" id="{B9A802DD-A1C3-4EB0-A964-D8F64ED042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9" r="9646" b="4504"/>
          <a:stretch/>
        </p:blipFill>
        <p:spPr>
          <a:xfrm>
            <a:off x="801912" y="3593501"/>
            <a:ext cx="2627834" cy="2059153"/>
          </a:xfrm>
          <a:prstGeom prst="rect">
            <a:avLst/>
          </a:prstGeom>
        </p:spPr>
      </p:pic>
      <p:pic>
        <p:nvPicPr>
          <p:cNvPr id="14" name="slide24" descr="월_한가람중학교">
            <a:extLst>
              <a:ext uri="{FF2B5EF4-FFF2-40B4-BE49-F238E27FC236}">
                <a16:creationId xmlns="" xmlns:a16="http://schemas.microsoft.com/office/drawing/2014/main" id="{707A1FD7-1452-456E-97C4-8636F9A701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1" r="8818" b="4340"/>
          <a:stretch/>
        </p:blipFill>
        <p:spPr>
          <a:xfrm>
            <a:off x="812167" y="6611215"/>
            <a:ext cx="2617579" cy="21290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1" y="594778"/>
            <a:ext cx="2627669" cy="20908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1" y="3593502"/>
            <a:ext cx="2627669" cy="20591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79" y="6600728"/>
            <a:ext cx="2628862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5" y="6588854"/>
          <a:ext cx="5328158" cy="2524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68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32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값의 변화가 거의 없지만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4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월부터 오전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LOS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값이 조금 개선됨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.</a:t>
                      </a:r>
                      <a:endParaRPr lang="ko-KR" altLang="en-US" sz="700" b="1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교통량과 보행자 수가 모두 많은 교차로이며 출퇴근 시간대 교통량은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4,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분기에 감소하였다가 다시 증가하는데 그 외 시간대의 교통량은 크게 변화하지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보행자 수는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가장 높음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8" y="333973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가온초교사거리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9553" y="3842089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788925" y="3581627"/>
          <a:ext cx="5328158" cy="246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84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46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~10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월까지 퇴근시간 대에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비율이 높고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적지만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를 볼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11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상대적으로 적게 나오지만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비교적 많이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교통량의 변화는 거의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보행자수는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급증하고 다시 감소했다가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다시 급증했다가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급감하는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15978" y="35009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운정행복센터사거리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44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788417" y="571029"/>
          <a:ext cx="5328158" cy="2525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297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5628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월까지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일정하게 나타나는 양상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시부터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높고 그 외의 시간대에는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두드러지는 양상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교통량의 변화는 거의 없음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보행자수는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7~8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월에 가장 적고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4~5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월에 가장 많음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i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78132" y="6380384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와석교사거리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12" name="slide27" descr="월_운정행복">
            <a:extLst>
              <a:ext uri="{FF2B5EF4-FFF2-40B4-BE49-F238E27FC236}">
                <a16:creationId xmlns="" xmlns:a16="http://schemas.microsoft.com/office/drawing/2014/main" id="{21458A0D-11B0-49B9-8C57-0273D2CB6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" r="9776" b="4144"/>
          <a:stretch/>
        </p:blipFill>
        <p:spPr>
          <a:xfrm>
            <a:off x="806229" y="593767"/>
            <a:ext cx="2623518" cy="2090056"/>
          </a:xfrm>
          <a:prstGeom prst="rect">
            <a:avLst/>
          </a:prstGeom>
        </p:spPr>
      </p:pic>
      <p:pic>
        <p:nvPicPr>
          <p:cNvPr id="13" name="slide20" descr="월_가온초">
            <a:extLst>
              <a:ext uri="{FF2B5EF4-FFF2-40B4-BE49-F238E27FC236}">
                <a16:creationId xmlns="" xmlns:a16="http://schemas.microsoft.com/office/drawing/2014/main" id="{239FC332-4CED-452D-AB9E-18E6D3BCF0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" r="9581" b="4326"/>
          <a:stretch/>
        </p:blipFill>
        <p:spPr>
          <a:xfrm>
            <a:off x="809351" y="3594318"/>
            <a:ext cx="2620395" cy="2070212"/>
          </a:xfrm>
          <a:prstGeom prst="rect">
            <a:avLst/>
          </a:prstGeom>
        </p:spPr>
      </p:pic>
      <p:pic>
        <p:nvPicPr>
          <p:cNvPr id="14" name="slide13" descr="월별 (4)">
            <a:extLst>
              <a:ext uri="{FF2B5EF4-FFF2-40B4-BE49-F238E27FC236}">
                <a16:creationId xmlns:a16="http://schemas.microsoft.com/office/drawing/2014/main" xmlns="" id="{BACA3A53-5EB1-4784-BB64-A8F4EAC9C6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9" r="10391"/>
          <a:stretch/>
        </p:blipFill>
        <p:spPr>
          <a:xfrm>
            <a:off x="806228" y="6607362"/>
            <a:ext cx="2623517" cy="21091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71" y="582840"/>
            <a:ext cx="2628669" cy="2100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71" y="3601893"/>
            <a:ext cx="2628669" cy="2062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71" y="6607362"/>
            <a:ext cx="2628669" cy="210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88467"/>
              </p:ext>
            </p:extLst>
          </p:nvPr>
        </p:nvGraphicFramePr>
        <p:xfrm>
          <a:off x="788925" y="6588854"/>
          <a:ext cx="5328158" cy="2524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68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32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나눔스퀘어"/>
                        </a:rPr>
                        <a:t>9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월에는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F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가 측정되기도 했으나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11~3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월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E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의 빈도가 감소하고 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C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의 빈도가 증가하는 모습을 보임</a:t>
                      </a:r>
                      <a:r>
                        <a:rPr lang="en-US" altLang="ko-KR" sz="700" b="1" dirty="0" smtClean="0">
                          <a:latin typeface="나눔스퀘어"/>
                        </a:rPr>
                        <a:t>. 4</a:t>
                      </a:r>
                      <a:r>
                        <a:rPr lang="ko-KR" altLang="en-US" sz="700" b="1" dirty="0" smtClean="0">
                          <a:latin typeface="나눔스퀘어"/>
                        </a:rPr>
                        <a:t>월부터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 오후 시간대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C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의 빈도가 감소하고 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D</a:t>
                      </a:r>
                      <a:r>
                        <a:rPr lang="ko-KR" altLang="en-US" sz="700" b="1" baseline="0" dirty="0" smtClean="0">
                          <a:latin typeface="나눔스퀘어"/>
                        </a:rPr>
                        <a:t>의 빈도가 증가함</a:t>
                      </a:r>
                      <a:r>
                        <a:rPr lang="en-US" altLang="ko-KR" sz="700" b="1" baseline="0" dirty="0" smtClean="0">
                          <a:latin typeface="나눔스퀘어"/>
                        </a:rPr>
                        <a:t>.</a:t>
                      </a:r>
                      <a:endParaRPr lang="ko-KR" altLang="en-US" sz="700" b="1" dirty="0" smtClean="0">
                        <a:latin typeface="나눔스퀘어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교통량과 보행자 수가 모두 많은 교차로임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두 수치 모두 감소하였다가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증가하는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8" y="333973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운정이마트앞사거리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9553" y="3842089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672292"/>
              </p:ext>
            </p:extLst>
          </p:nvPr>
        </p:nvGraphicFramePr>
        <p:xfrm>
          <a:off x="788925" y="3581627"/>
          <a:ext cx="5328158" cy="246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84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46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전체적으로 비슷한 양상을 보이나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5, 6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월에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의 빈도가 감소하고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의 빈도가 증가함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 9, 12, 1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월에는 간헐적으로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도 측정됨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교통량과 보행자 수가 모두 많은 교차로임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10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보행자 수가 급격하게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동절기에 교통량이 감소하였다가 다시 증가하는 모습을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15978" y="35009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smtClean="0">
                <a:latin typeface="나눔스퀘어"/>
              </a:rPr>
              <a:t>한국토지주택공사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1767"/>
              </p:ext>
            </p:extLst>
          </p:nvPr>
        </p:nvGraphicFramePr>
        <p:xfrm>
          <a:off x="788417" y="571029"/>
          <a:ext cx="5328158" cy="2525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297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56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5,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6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월 달의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값이 이전보다 개선됨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.  F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FF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값이 없어지고  평균적으로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D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로 측정됨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교통량과 보행자 수가 모두 많은 교차로임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오후에 두 수치가 더 높고 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1, 2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월에 감소됨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. 3</a:t>
                      </a: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월 이후에 교통량과 보행자 수 모두 증가함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i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78132" y="6380384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기왓돌지하차도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" r="9659"/>
          <a:stretch/>
        </p:blipFill>
        <p:spPr>
          <a:xfrm>
            <a:off x="811445" y="593771"/>
            <a:ext cx="2614893" cy="20866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2" r="10730"/>
          <a:stretch/>
        </p:blipFill>
        <p:spPr>
          <a:xfrm>
            <a:off x="807740" y="3592576"/>
            <a:ext cx="2618599" cy="20424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" r="9506"/>
          <a:stretch/>
        </p:blipFill>
        <p:spPr>
          <a:xfrm>
            <a:off x="812579" y="6612603"/>
            <a:ext cx="2613761" cy="2126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71" y="580929"/>
            <a:ext cx="2628669" cy="21081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26" y="3601139"/>
            <a:ext cx="2628213" cy="20339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99" y="6600728"/>
            <a:ext cx="2621740" cy="21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675974"/>
              </p:ext>
            </p:extLst>
          </p:nvPr>
        </p:nvGraphicFramePr>
        <p:xfrm>
          <a:off x="788925" y="6588854"/>
          <a:ext cx="5328158" cy="25195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68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32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매월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비율이 가장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늦은 오후에는 월별 구분 없이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많이 나오며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~12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출퇴근 시간대에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나타남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교통량이 점점 줄어들고 있지만 보행자수는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조금씩 증가하는 것을 알 수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늦은 오후에 보행자 수와 교통량이 높아짐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8" y="333973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야당과선교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9553" y="3842089"/>
            <a:ext cx="927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 </a:t>
            </a:r>
            <a:r>
              <a:rPr lang="ko-KR" altLang="en-US" sz="900" b="1" dirty="0" err="1" smtClean="0">
                <a:latin typeface="나눔스퀘어"/>
              </a:rPr>
              <a:t>금촌지역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131998"/>
              </p:ext>
            </p:extLst>
          </p:nvPr>
        </p:nvGraphicFramePr>
        <p:xfrm>
          <a:off x="788925" y="3581627"/>
          <a:ext cx="5328158" cy="246926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0846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460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대체로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E,D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비율이 높게 나오나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~10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오전에는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비교적 많이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월의 퇴근 시간대의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E,F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비율이 가장 높음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교통량의 변화는 비슷한 양상을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보행자수는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2, 4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많고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1, 3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분기에 적음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15978" y="350097"/>
            <a:ext cx="2736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한빛</a:t>
            </a:r>
            <a:r>
              <a:rPr lang="en-US" altLang="ko-KR" sz="800" b="1" dirty="0" smtClean="0">
                <a:latin typeface="나눔스퀘어"/>
              </a:rPr>
              <a:t>5</a:t>
            </a:r>
            <a:r>
              <a:rPr lang="ko-KR" altLang="en-US" sz="800" b="1" dirty="0" err="1" smtClean="0">
                <a:latin typeface="나눔스퀘어"/>
              </a:rPr>
              <a:t>단지앞교차로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67091"/>
              </p:ext>
            </p:extLst>
          </p:nvPr>
        </p:nvGraphicFramePr>
        <p:xfrm>
          <a:off x="788417" y="571029"/>
          <a:ext cx="5328158" cy="25253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297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562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대체로 월별 구분 없이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비율이 많으나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4~6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오전 시간대에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많이 나옴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 smtClean="0">
                          <a:latin typeface="+mn-ea"/>
                          <a:ea typeface="+mn-ea"/>
                        </a:rPr>
                        <a:t>교통량은 출근시간과 퇴근시간에 높아지고 보행자 수는 오후에 높아지는 것을 확인할 수 있음</a:t>
                      </a:r>
                      <a:r>
                        <a:rPr lang="en-US" altLang="ko-KR" sz="700" b="1" i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i="0" baseline="0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1" i="0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78132" y="6380384"/>
            <a:ext cx="2751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-</a:t>
            </a:r>
            <a:r>
              <a:rPr lang="ko-KR" altLang="en-US" sz="800" b="1" dirty="0" err="1" smtClean="0">
                <a:latin typeface="나눔스퀘어"/>
              </a:rPr>
              <a:t>한빛지하차도상부교차로</a:t>
            </a:r>
            <a:endParaRPr lang="ko-KR" altLang="en-US" sz="800" b="1" dirty="0">
              <a:latin typeface="나눔스퀘어"/>
            </a:endParaRPr>
          </a:p>
        </p:txBody>
      </p:sp>
      <p:pic>
        <p:nvPicPr>
          <p:cNvPr id="12" name="slide26" descr="월_한빛5단지앞교차로">
            <a:extLst>
              <a:ext uri="{FF2B5EF4-FFF2-40B4-BE49-F238E27FC236}">
                <a16:creationId xmlns="" xmlns:a16="http://schemas.microsoft.com/office/drawing/2014/main" id="{C0514411-151F-4CB4-B03C-3AF0111814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" r="10684" b="5979"/>
          <a:stretch/>
        </p:blipFill>
        <p:spPr>
          <a:xfrm>
            <a:off x="812399" y="589318"/>
            <a:ext cx="2616168" cy="2094505"/>
          </a:xfrm>
          <a:prstGeom prst="rect">
            <a:avLst/>
          </a:prstGeom>
        </p:spPr>
      </p:pic>
      <p:pic>
        <p:nvPicPr>
          <p:cNvPr id="13" name="slide25" descr="월_야당과선">
            <a:extLst>
              <a:ext uri="{FF2B5EF4-FFF2-40B4-BE49-F238E27FC236}">
                <a16:creationId xmlns="" xmlns:a16="http://schemas.microsoft.com/office/drawing/2014/main" id="{FA37F1F5-A61A-4C5D-AA28-BCECA8887B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r="9734" b="2162"/>
          <a:stretch/>
        </p:blipFill>
        <p:spPr>
          <a:xfrm>
            <a:off x="812399" y="3598227"/>
            <a:ext cx="2616168" cy="2046820"/>
          </a:xfrm>
          <a:prstGeom prst="rect">
            <a:avLst/>
          </a:prstGeom>
        </p:spPr>
      </p:pic>
      <p:pic>
        <p:nvPicPr>
          <p:cNvPr id="14" name="slide27" descr="월_한빛지하차도상부교차로">
            <a:extLst>
              <a:ext uri="{FF2B5EF4-FFF2-40B4-BE49-F238E27FC236}">
                <a16:creationId xmlns="" xmlns:a16="http://schemas.microsoft.com/office/drawing/2014/main" id="{6A4BA2AA-01BC-435C-9D19-F928E13887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" r="8505" b="5662"/>
          <a:stretch/>
        </p:blipFill>
        <p:spPr>
          <a:xfrm>
            <a:off x="812773" y="6614559"/>
            <a:ext cx="2615793" cy="21228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0" y="589319"/>
            <a:ext cx="2627669" cy="20945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9" y="3594994"/>
            <a:ext cx="2627669" cy="20500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70" y="6618636"/>
            <a:ext cx="2627667" cy="21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0" y="602230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 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Ⅲ</a:t>
            </a: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-4. </a:t>
            </a:r>
            <a:r>
              <a:rPr lang="ko-KR" altLang="en-US" sz="2000" b="1" dirty="0" smtClean="0">
                <a:latin typeface="나눔스퀘어"/>
              </a:rPr>
              <a:t>일별 </a:t>
            </a:r>
            <a:r>
              <a:rPr lang="ko-KR" altLang="en-US" sz="2000" b="1" dirty="0" err="1" smtClean="0">
                <a:latin typeface="나눔스퀘어"/>
              </a:rPr>
              <a:t>시계열</a:t>
            </a:r>
            <a:r>
              <a:rPr lang="ko-KR" altLang="en-US" sz="2000" b="1" dirty="0" smtClean="0">
                <a:latin typeface="나눔스퀘어"/>
              </a:rPr>
              <a:t> 그래프 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9249" y="101707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나눔스퀘어"/>
              </a:rPr>
              <a:t>총괄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3665" y="1355627"/>
            <a:ext cx="5890161" cy="734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교차로마다 방향 별로 교통량과 지체시간을 비교해봄으로써 위의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LOS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변화와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비교분석할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수 있음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측정값이 입력되지 않은 구간이 존재하나 제외하지 않고 시각화함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대부분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4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월 이후의 값이 변화하며 동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서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북 순서로 정리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799877"/>
              </p:ext>
            </p:extLst>
          </p:nvPr>
        </p:nvGraphicFramePr>
        <p:xfrm>
          <a:off x="763801" y="2603932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대이며 지체시간은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초의 값을 가짐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지체시간은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48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41766"/>
              </p:ext>
            </p:extLst>
          </p:nvPr>
        </p:nvGraphicFramePr>
        <p:xfrm>
          <a:off x="763801" y="4329011"/>
          <a:ext cx="5329888" cy="15690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1984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38444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교통량의 변화가 큰 편이며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대의 차량이 이동함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관찰된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값은 교통량이 증가한 만큼 지체시간도 상응하게 증가한 것을 확인할 수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56812"/>
              </p:ext>
            </p:extLst>
          </p:nvPr>
        </p:nvGraphicFramePr>
        <p:xfrm>
          <a:off x="763801" y="6070361"/>
          <a:ext cx="5329888" cy="15625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133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37277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높은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편이며 주말과 평일의 편차가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다른 방향에 비해 높은 편이고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지체시간이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증가하며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값이 존재함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40658"/>
              </p:ext>
            </p:extLst>
          </p:nvPr>
        </p:nvGraphicFramePr>
        <p:xfrm>
          <a:off x="763801" y="7804091"/>
          <a:ext cx="5329888" cy="15625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133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37277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다른 방향에 비해 낮은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초에서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증가한 것이 뚜렷하게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65957" y="2164545"/>
            <a:ext cx="92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* </a:t>
            </a:r>
            <a:r>
              <a:rPr lang="ko-KR" altLang="en-US" sz="800" b="1" dirty="0" err="1" smtClean="0">
                <a:latin typeface="나눔스퀘어"/>
              </a:rPr>
              <a:t>금촌지역</a:t>
            </a:r>
            <a:endParaRPr lang="ko-KR" altLang="en-US" sz="800" b="1" dirty="0">
              <a:latin typeface="나눔스퀘어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78118" y="2312198"/>
            <a:ext cx="7012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갈현사거리</a:t>
            </a:r>
            <a:endParaRPr lang="ko-KR" altLang="en-US" sz="8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5041900" y="1911350"/>
            <a:ext cx="1477976" cy="200055"/>
            <a:chOff x="4895850" y="1911350"/>
            <a:chExt cx="1477976" cy="200055"/>
          </a:xfrm>
        </p:grpSpPr>
        <p:sp>
          <p:nvSpPr>
            <p:cNvPr id="3" name="TextBox 2"/>
            <p:cNvSpPr txBox="1"/>
            <p:nvPr/>
          </p:nvSpPr>
          <p:spPr>
            <a:xfrm>
              <a:off x="4895850" y="1911350"/>
              <a:ext cx="14779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*</a:t>
              </a:r>
              <a:r>
                <a:rPr lang="ko-KR" altLang="en-US" sz="700" b="1" dirty="0" smtClean="0"/>
                <a:t>범례 </a:t>
              </a:r>
              <a:r>
                <a:rPr lang="en-US" altLang="ko-KR" sz="700" b="1" dirty="0" smtClean="0"/>
                <a:t>: </a:t>
              </a:r>
              <a:r>
                <a:rPr lang="ko-KR" altLang="en-US" sz="700" b="1" dirty="0" smtClean="0"/>
                <a:t>교통량       </a:t>
              </a:r>
              <a:r>
                <a:rPr lang="en-US" altLang="ko-KR" sz="700" b="1" dirty="0" smtClean="0"/>
                <a:t>, </a:t>
              </a:r>
              <a:r>
                <a:rPr lang="ko-KR" altLang="en-US" sz="700" b="1" dirty="0" smtClean="0"/>
                <a:t>지체시간 </a:t>
              </a:r>
              <a:endParaRPr lang="ko-KR" altLang="en-US" sz="7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556250" y="1955800"/>
              <a:ext cx="95250" cy="952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93689" y="1955800"/>
              <a:ext cx="95250" cy="9525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475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180521"/>
              </p:ext>
            </p:extLst>
          </p:nvPr>
        </p:nvGraphicFramePr>
        <p:xfrm>
          <a:off x="763801" y="197147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13000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매우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이후로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급격하게증가하는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추세를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21822"/>
              </p:ext>
            </p:extLst>
          </p:nvPr>
        </p:nvGraphicFramePr>
        <p:xfrm>
          <a:off x="763801" y="398315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매우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이후로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급격하게증가하는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추세를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12002"/>
              </p:ext>
            </p:extLst>
          </p:nvPr>
        </p:nvGraphicFramePr>
        <p:xfrm>
          <a:off x="763801" y="6044107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11000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매우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이후로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급격하게증가하는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추세를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29709" y="164931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문산제일고삼거리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201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49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77532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급격히 감소한 날이 존재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나타내고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이후에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마찬가지로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감소한 값 존재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676879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대에서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감소한 형태를 나타냄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13888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 조금 감소한 형태를 나타냄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나타냄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64357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나타내고 전체적으로 큰 변화는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금촌사거리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0614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816530"/>
            <a:ext cx="1448825" cy="22105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Ⅱ-1-</a:t>
            </a:r>
            <a:r>
              <a:rPr sz="1361" b="1" spc="-50" dirty="0">
                <a:latin typeface="Malgun Gothic"/>
                <a:cs typeface="Malgun Gothic"/>
              </a:rPr>
              <a:t>2.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현장별 </a:t>
            </a:r>
            <a:r>
              <a:rPr sz="1361" b="1" spc="-68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319222"/>
              </p:ext>
            </p:extLst>
          </p:nvPr>
        </p:nvGraphicFramePr>
        <p:xfrm>
          <a:off x="412171" y="1194816"/>
          <a:ext cx="6023514" cy="5050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2707"/>
                <a:gridCol w="3000807"/>
              </a:tblGrid>
              <a:tr h="1694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600" b="1" spc="-30" dirty="0">
                          <a:latin typeface="Malgun Gothic"/>
                          <a:cs typeface="Malgun Gothic"/>
                        </a:rPr>
                        <a:t>그래프2[금촌119안전센터보행자추이]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그래프3[노인복지관보행자추이]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909">
                <a:tc>
                  <a:txBody>
                    <a:bodyPr/>
                    <a:lstStyle/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안전센터구역 횡단보도 평균 보행자 수는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2021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9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월까지 증가하다가 </a:t>
                      </a:r>
                      <a:endParaRPr lang="en-US" altLang="ko-KR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2021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입동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</a:t>
                      </a:r>
                      <a:r>
                        <a:rPr lang="en-US" altLang="ko-KR" sz="700" b="0" kern="100" spc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기점으로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월까지 감소추세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en-US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봄 시즌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부터 다시 증가하는 패턴을 보임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노인복지관 횡단보도 보행자 수는 </a:t>
                      </a:r>
                      <a:endParaRPr lang="en-US" altLang="ko-KR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2021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월부터 조금씩 증가하는 추세를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보이다</a:t>
                      </a:r>
                      <a:r>
                        <a:rPr lang="en-US" altLang="ko-KR" sz="700" b="0" kern="100" spc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 급등하는 모습을 보임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en-US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파주시는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일부터 노인 대상 평생학습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강좌를</a:t>
                      </a:r>
                      <a:r>
                        <a:rPr lang="en-US" alt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개설하였는데 </a:t>
                      </a:r>
                      <a:endParaRPr lang="en-US" altLang="ko-KR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이에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따른 영향으로 보인다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74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그래프4[자운학교앞보행자추이]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그래프5[파주병원보행자추이]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5062">
                <a:tc>
                  <a:txBody>
                    <a:bodyPr/>
                    <a:lstStyle/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자운학교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앞 보행자 수는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2021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월부터 감소하다가 </a:t>
                      </a:r>
                      <a:endParaRPr lang="en-US" altLang="ko-KR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월부터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월까지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증가하는</a:t>
                      </a:r>
                      <a:r>
                        <a:rPr lang="en-US" alt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추세를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보이고 이후 다시 감소한다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파주병원 보행자 수는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2021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월까지 조금씩 증가하다 </a:t>
                      </a:r>
                      <a:endParaRPr lang="en-US" altLang="ko-KR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381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겨울시즌인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월부터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감소하고</a:t>
                      </a:r>
                      <a:r>
                        <a:rPr lang="en-US" altLang="ko-KR" sz="800" b="0" kern="100" spc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봄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시즌인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2022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월부터 다시 증가하는 추세를 보인다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03412" y="6717753"/>
            <a:ext cx="734786" cy="12391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726" b="1" spc="-9" dirty="0">
                <a:latin typeface="Malgun Gothic"/>
                <a:cs typeface="Malgun Gothic"/>
              </a:rPr>
              <a:t>단위:명/시간평균</a:t>
            </a:r>
            <a:endParaRPr sz="726">
              <a:latin typeface="Malgun Gothic"/>
              <a:cs typeface="Malgun Gothic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4938" y="6968560"/>
          <a:ext cx="5951469" cy="1091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798"/>
                <a:gridCol w="377478"/>
                <a:gridCol w="378631"/>
                <a:gridCol w="379207"/>
                <a:gridCol w="378630"/>
                <a:gridCol w="379783"/>
                <a:gridCol w="376901"/>
                <a:gridCol w="378631"/>
                <a:gridCol w="379782"/>
                <a:gridCol w="376901"/>
                <a:gridCol w="379782"/>
                <a:gridCol w="378631"/>
                <a:gridCol w="376901"/>
                <a:gridCol w="379782"/>
                <a:gridCol w="378631"/>
              </a:tblGrid>
              <a:tr h="16424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현장명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21-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21-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21-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10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21-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11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21-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12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22-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22-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02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22-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22-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22-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22-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22-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22-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22-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09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22706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금촌</a:t>
                      </a:r>
                      <a:r>
                        <a:rPr sz="700" b="1" spc="-7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119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996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17.4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23.5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22.8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22.6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19.5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15.7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14.8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21.3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27.3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27.4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20.6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17.3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16.1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21.7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04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28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노인복지관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6.1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7.0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6.9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6364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7.3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7.6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6.7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6.5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827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9.3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11.4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14.2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13.9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13.0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35.5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35.3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743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자운학교앞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939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21.3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26.1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24.5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22.5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17.8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18.7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19.2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25.4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33.4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35.9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33.4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31.0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28.5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32.6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99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48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파주병원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823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12.3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13.5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13.8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14.6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13.2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10.6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10.5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12.9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15.4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20.1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18.4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18.1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18.0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00" b="1" spc="-20" dirty="0">
                          <a:latin typeface="Malgun Gothic"/>
                          <a:cs typeface="Malgun Gothic"/>
                        </a:rPr>
                        <a:t>21.1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887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984616" y="8157552"/>
            <a:ext cx="880590" cy="10877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635" b="1" spc="-36" dirty="0">
                <a:latin typeface="Malgun Gothic"/>
                <a:cs typeface="Malgun Gothic"/>
              </a:rPr>
              <a:t>표1[월별현장별보행자수]</a:t>
            </a:r>
            <a:endParaRPr sz="635" dirty="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474" y="1410653"/>
            <a:ext cx="2306190" cy="11981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0597" y="1410653"/>
            <a:ext cx="2306190" cy="11981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9452" y="3899209"/>
            <a:ext cx="2305164" cy="119562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90690" y="3899209"/>
            <a:ext cx="2305164" cy="11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79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50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35261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전체적으로 큰 변화가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두 값 모두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측정되지 않은 값이 존재하므로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65839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전체적으로 큰 변화가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두 값 모두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측정되지 않은 값이 존재하므로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345072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2500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적은 편이며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평균보다 높은 값이 존재함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두 값 모두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측정되지 않은 값이 존재하므로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393337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월에는 평균보다 낮은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두 값 모두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측정되지 않은 값이 존재하므로 살펴볼 필요가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아동사거리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2676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51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778376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이후로 증가하는 추세를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706694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18000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이후로 증가하는 추세를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246684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6500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이후로 증가하는 추세를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2983"/>
              </p:ext>
            </p:extLst>
          </p:nvPr>
        </p:nvGraphicFramePr>
        <p:xfrm>
          <a:off x="763801" y="7153774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14000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기록하며 변동폭이 매우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아동교차로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668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52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37367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며 주말과 평일의 편차가 크지만 전체적인 변화는 크지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급격하게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320633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주말과 평일의 편차가 크지만 전체적인 변화는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이후로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급격하게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316106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8000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크지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동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서쪽과 반대로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급격하게 감소됨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113889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5500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나타내고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동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서쪽과 반대로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급격하게 감소됨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시청앞사거리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25441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53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94243"/>
              </p:ext>
            </p:extLst>
          </p:nvPr>
        </p:nvGraphicFramePr>
        <p:xfrm>
          <a:off x="763801" y="1988696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1~3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감소되는 양상이 눈에 띄게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월에는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82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나타내는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값이 존재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361701"/>
              </p:ext>
            </p:extLst>
          </p:nvPr>
        </p:nvGraphicFramePr>
        <p:xfrm>
          <a:off x="763801" y="4091816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15000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주말과 평일의 편차가 크지만 전체적으로 큰 변화는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나타내다가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이전까지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주말과 평일의 편차가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573736"/>
              </p:ext>
            </p:extLst>
          </p:nvPr>
        </p:nvGraphicFramePr>
        <p:xfrm>
          <a:off x="763801" y="6119439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급격하게 감소됨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나타내는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 존재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29708" y="1620819"/>
            <a:ext cx="121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/>
              <a:t>파주스타디움앞교차로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67783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54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296857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12000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매우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기록하고 있으며 변동폭이 매우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504337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13000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매우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650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이후로 급격하게 감소하는 추세를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01368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18000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매우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기록하고 있으며 변동폭이 매우 크다가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말 이후 변동폭이 대폭 감소하는 형태를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11101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20000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변동폭이 매우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기록하고 있으며 변동폭이 크다가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말 이후 값이 줄어들며 변동폭이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감소하는 형태를 보이고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금촌교차로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470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55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02860"/>
              </p:ext>
            </p:extLst>
          </p:nvPr>
        </p:nvGraphicFramePr>
        <p:xfrm>
          <a:off x="763801" y="215494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4500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교통량과 지체시간 모두 변화폭이 존재함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값이 점점 증가하는 경향을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8234"/>
              </p:ext>
            </p:extLst>
          </p:nvPr>
        </p:nvGraphicFramePr>
        <p:xfrm>
          <a:off x="763801" y="425806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20000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교통량과 지체시간 모두 변화폭이 큰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점점 감소하다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다시 증가하는 경향을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227121"/>
              </p:ext>
            </p:extLst>
          </p:nvPr>
        </p:nvGraphicFramePr>
        <p:xfrm>
          <a:off x="763801" y="6285688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20000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교통량과 지체시간 모두 변화폭이 큰 존재함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급격하게 증가하는 모습을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29709" y="1787068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교하삼거리</a:t>
            </a:r>
            <a:endParaRPr lang="ko-KR" altLang="en-US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5957" y="1501666"/>
            <a:ext cx="92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스퀘어"/>
              </a:rPr>
              <a:t>* </a:t>
            </a:r>
            <a:r>
              <a:rPr lang="ko-KR" altLang="en-US" sz="800" b="1" dirty="0" err="1" smtClean="0">
                <a:latin typeface="나눔스퀘어"/>
              </a:rPr>
              <a:t>운정지역</a:t>
            </a:r>
            <a:endParaRPr lang="ko-KR" altLang="en-US" sz="800" b="1" dirty="0"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9551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56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21790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25000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급격하게 감소됨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22675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22500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급격하게 감소됨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지체시간의 </a:t>
                      </a:r>
                      <a:r>
                        <a:rPr lang="ko-KR" altLang="en-US" sz="700" b="1" baseline="0" dirty="0" err="1" smtClean="0">
                          <a:latin typeface="+mn-ea"/>
                          <a:ea typeface="+mn-ea"/>
                        </a:rPr>
                        <a:t>변화량이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909715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13000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동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서와 달리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급격하게 증가됨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466446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10000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급격하게 증가됨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남쪽과는 달리 지체시간의 변화폭이 크지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와동교차로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5416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57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02835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8000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교통량의 데이터는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측정되지 않은 값이 존재하므로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63104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8000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월의 교통량이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값으로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48607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26000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사이에 평균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나머지 달에는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 이하로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708401"/>
              </p:ext>
            </p:extLst>
          </p:nvPr>
        </p:nvGraphicFramePr>
        <p:xfrm>
          <a:off x="763801" y="7153774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27000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벧엘교회앞교차로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58799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58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647007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14000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교통량과 지체시간 모두 변화폭이 큰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값이 점점 증가하는 추세를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33349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10000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교통량과 지체시간 모두 변화폭이 있으며 교통량은 변화폭이 큰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값이 증가하는 모습을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34650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7000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교통량과 지체시간 모두 변화폭이 큰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값이 감소하는 모습을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26782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8000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교통량과 지체시간 모두 변화폭이 큰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값이 점점 증가하는 경향을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지산초교사거리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4753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59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65180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7000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교통량은 변화폭이 큰 편이며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월말 이후 데이터가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852703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6000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교통량은 변화폭이 큰 편이며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말 데이터가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월말 이후 데이터가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73672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6000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교통량은 변화폭이 큰 편이며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말 데이터가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월말 이후 데이터가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4009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교통량은 변화폭이 큰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월말 이후 데이터가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8" y="552035"/>
            <a:ext cx="1124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/>
              <a:t>지산중학교앞사거리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57817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1017314"/>
            <a:ext cx="1773283" cy="67650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543" b="1" spc="-100" dirty="0">
                <a:latin typeface="Malgun Gothic"/>
                <a:cs typeface="Malgun Gothic"/>
              </a:rPr>
              <a:t>Ⅱ-</a:t>
            </a:r>
            <a:r>
              <a:rPr sz="1543" b="1" spc="-9" dirty="0">
                <a:latin typeface="Malgun Gothic"/>
                <a:cs typeface="Malgun Gothic"/>
              </a:rPr>
              <a:t>2.</a:t>
            </a:r>
            <a:r>
              <a:rPr sz="1543" b="1" spc="-91" dirty="0">
                <a:latin typeface="Malgun Gothic"/>
                <a:cs typeface="Malgun Gothic"/>
              </a:rPr>
              <a:t> </a:t>
            </a:r>
            <a:r>
              <a:rPr sz="1543" b="1" spc="-64" dirty="0">
                <a:latin typeface="Malgun Gothic"/>
                <a:cs typeface="Malgun Gothic"/>
              </a:rPr>
              <a:t>시간별</a:t>
            </a:r>
            <a:r>
              <a:rPr sz="1543" b="1" spc="-68" dirty="0">
                <a:latin typeface="Malgun Gothic"/>
                <a:cs typeface="Malgun Gothic"/>
              </a:rPr>
              <a:t> </a:t>
            </a:r>
            <a:r>
              <a:rPr sz="1543" b="1" spc="-23" dirty="0">
                <a:latin typeface="Malgun Gothic"/>
                <a:cs typeface="Malgun Gothic"/>
              </a:rPr>
              <a:t>분석</a:t>
            </a:r>
            <a:endParaRPr sz="1543" dirty="0">
              <a:latin typeface="Malgun Gothic"/>
              <a:cs typeface="Malgun Gothic"/>
            </a:endParaRPr>
          </a:p>
          <a:p>
            <a:pPr marL="11527">
              <a:spcBef>
                <a:spcPts val="1697"/>
              </a:spcBef>
            </a:pPr>
            <a:r>
              <a:rPr sz="1361" b="1" spc="-95" dirty="0">
                <a:latin typeface="Malgun Gothic"/>
                <a:cs typeface="Malgun Gothic"/>
              </a:rPr>
              <a:t>Ⅱ-2-</a:t>
            </a:r>
            <a:r>
              <a:rPr sz="1361" b="1" spc="-50" dirty="0">
                <a:latin typeface="Malgun Gothic"/>
                <a:cs typeface="Malgun Gothic"/>
              </a:rPr>
              <a:t>1.</a:t>
            </a:r>
            <a:r>
              <a:rPr sz="1361" b="1" spc="-41" dirty="0">
                <a:latin typeface="Malgun Gothic"/>
                <a:cs typeface="Malgun Gothic"/>
              </a:rPr>
              <a:t> </a:t>
            </a:r>
            <a:r>
              <a:rPr sz="1361" b="1" spc="-82" dirty="0">
                <a:latin typeface="Malgun Gothic"/>
                <a:cs typeface="Malgun Gothic"/>
              </a:rPr>
              <a:t>전체보행자</a:t>
            </a:r>
            <a:r>
              <a:rPr sz="1361" b="1" spc="-50" dirty="0">
                <a:latin typeface="Malgun Gothic"/>
                <a:cs typeface="Malgun Gothic"/>
              </a:rPr>
              <a:t> </a:t>
            </a:r>
            <a:r>
              <a:rPr sz="1361" b="1" spc="-59" dirty="0">
                <a:latin typeface="Malgun Gothic"/>
                <a:cs typeface="Malgun Gothic"/>
              </a:rPr>
              <a:t>분석</a:t>
            </a:r>
            <a:endParaRPr sz="1361" dirty="0">
              <a:latin typeface="Malgun Gothic"/>
              <a:cs typeface="Malgun Gothic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4938" y="1846267"/>
          <a:ext cx="5977985" cy="1010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2411"/>
                <a:gridCol w="664477"/>
                <a:gridCol w="662748"/>
                <a:gridCol w="664476"/>
                <a:gridCol w="662748"/>
                <a:gridCol w="664476"/>
                <a:gridCol w="663901"/>
                <a:gridCol w="662748"/>
              </a:tblGrid>
              <a:tr h="20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spc="-25" dirty="0">
                          <a:latin typeface="Malgun Gothic"/>
                          <a:cs typeface="Malgun Gothic"/>
                        </a:rPr>
                        <a:t>현장명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월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화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수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목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금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30734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토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일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2028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700" b="1" dirty="0">
                          <a:latin typeface="Malgun Gothic"/>
                          <a:cs typeface="Malgun Gothic"/>
                        </a:rPr>
                        <a:t>금촌</a:t>
                      </a:r>
                      <a:r>
                        <a:rPr sz="700" b="1" spc="-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119</a:t>
                      </a:r>
                      <a:r>
                        <a:rPr sz="700" b="1" spc="-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안전센터(3)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939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21.0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21.2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21.9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23.3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23.8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2255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17.7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15.0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노인복지관(2)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823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15.0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14.8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13.8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14.7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16.6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5" dirty="0">
                          <a:latin typeface="Malgun Gothic"/>
                          <a:cs typeface="Malgun Gothic"/>
                        </a:rPr>
                        <a:t>8.1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5" dirty="0">
                          <a:latin typeface="Malgun Gothic"/>
                          <a:cs typeface="Malgun Gothic"/>
                        </a:rPr>
                        <a:t>7.3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자운학교앞(5)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823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26.5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26.8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27.3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28.1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23.6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2255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26.6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26.0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285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700" b="1" spc="-10" dirty="0">
                          <a:latin typeface="Malgun Gothic"/>
                          <a:cs typeface="Malgun Gothic"/>
                        </a:rPr>
                        <a:t>파주병원(4)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2766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16.3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18.8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16.9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17.5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0" dirty="0">
                          <a:latin typeface="Malgun Gothic"/>
                          <a:cs typeface="Malgun Gothic"/>
                        </a:rPr>
                        <a:t>19.6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5" dirty="0">
                          <a:latin typeface="Malgun Gothic"/>
                          <a:cs typeface="Malgun Gothic"/>
                        </a:rPr>
                        <a:t>9.2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spc="-25" dirty="0">
                          <a:latin typeface="Malgun Gothic"/>
                          <a:cs typeface="Malgun Gothic"/>
                        </a:rPr>
                        <a:t>8.0</a:t>
                      </a:r>
                      <a:endParaRPr sz="700">
                        <a:latin typeface="Malgun Gothic"/>
                        <a:cs typeface="Malgun Gothic"/>
                      </a:endParaRPr>
                    </a:p>
                  </a:txBody>
                  <a:tcPr marL="0" marR="0" marT="6512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961387" y="3137992"/>
            <a:ext cx="949747" cy="10877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635" b="1" spc="-41" dirty="0">
                <a:latin typeface="Malgun Gothic"/>
                <a:cs typeface="Malgun Gothic"/>
              </a:rPr>
              <a:t>표2[시간별현장별보행자수]</a:t>
            </a:r>
            <a:endParaRPr sz="635" dirty="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790" y="4133621"/>
            <a:ext cx="4908721" cy="247998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2028"/>
              </p:ext>
            </p:extLst>
          </p:nvPr>
        </p:nvGraphicFramePr>
        <p:xfrm>
          <a:off x="412171" y="3888107"/>
          <a:ext cx="6037344" cy="3648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7344"/>
              </a:tblGrid>
              <a:tr h="32157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그래프6[전체시간별보행자수]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2802">
                <a:tc>
                  <a:txBody>
                    <a:bodyPr/>
                    <a:lstStyle/>
                    <a:p>
                      <a:pPr algn="ctr" latinLnBrk="1"/>
                      <a:endParaRPr lang="en-US" altLang="ko-KR" sz="7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보행자 수는 출근시간대인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시경 급격히 상승 후 감소했다가 점심시간대인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시경 다시 상승 후 감소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7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퇴근시간대인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r>
                        <a:rPr lang="ko-KR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시경 다시 증가했다 이후 새벽까지 감소하는 추세를 보인다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sz="700" b="1" dirty="0">
                        <a:latin typeface="Malgun Gothic"/>
                        <a:cs typeface="Malgun Gothic"/>
                      </a:endParaRPr>
                    </a:p>
                  </a:txBody>
                  <a:tcPr marL="0" marR="0" marT="126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133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60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75492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25000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크게 나타났지만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변화폭이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751777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25000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크며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값이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매우 작고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85015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8000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매우 크게 나타났지만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변화폭이 감소하며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625022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연평균 교통량이 점점 증가하는 추세임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매우 크게 나타나며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이전까지 점점 증가하다가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변화폭이 감소하며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다율교차로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9619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61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92298"/>
              </p:ext>
            </p:extLst>
          </p:nvPr>
        </p:nvGraphicFramePr>
        <p:xfrm>
          <a:off x="763801" y="919912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23000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기록했으며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217627"/>
              </p:ext>
            </p:extLst>
          </p:nvPr>
        </p:nvGraphicFramePr>
        <p:xfrm>
          <a:off x="763801" y="3023032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17000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기록했으며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05250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16000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이후로 교통량이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10000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감소했다가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말에 다시 증가하는 모습을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120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기록했으며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2816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6000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나타내고 변화가 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변화폭이 매우 작게 나타나다가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산내교차로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26391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62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32082"/>
              </p:ext>
            </p:extLst>
          </p:nvPr>
        </p:nvGraphicFramePr>
        <p:xfrm>
          <a:off x="763801" y="919912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16000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이후의 지체시간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71082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13000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매우 작음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이후의 지체시간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374896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5500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매우 작음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이후의 지체시간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963305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5500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매우 작음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이후의 지체시간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8" y="552035"/>
            <a:ext cx="11165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/>
              <a:t>파주로하스요양병원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634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63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50067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연휴의 특성이 두드러지게 나타남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나타내고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측정값이 존재하지 않아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37737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14000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전체적으로 변화가 크지 않고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연휴의 특성이 두드러지게 나타남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나타내고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측정값이 존재하지 않아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1196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전체적으로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갖는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존재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마찬가지로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측정값이 존재하지 않아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359360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전체적으로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갖는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존재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마찬가지로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측정값이 존재하지 않아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산내마을</a:t>
            </a:r>
            <a:r>
              <a:rPr lang="en-US" altLang="ko-KR" sz="800" b="1" dirty="0" smtClean="0"/>
              <a:t>3</a:t>
            </a:r>
            <a:r>
              <a:rPr lang="ko-KR" altLang="en-US" sz="800" b="1" dirty="0" smtClean="0"/>
              <a:t>단지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706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64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639605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8000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거의 일정함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데이터가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091081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9000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소폭 존재함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데이터가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25780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8000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데이터가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61354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7000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데이터가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한가람중학교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0120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65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05769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7000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변화폭이 매우 크게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매우 작고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28519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5500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변화폭이 매우 크게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매우 작고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17691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8500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변화폭이 매우 크게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매우 작고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9392"/>
              </p:ext>
            </p:extLst>
          </p:nvPr>
        </p:nvGraphicFramePr>
        <p:xfrm>
          <a:off x="763801" y="7153774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8000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변화폭이 크게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8" y="552035"/>
            <a:ext cx="1101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/>
              <a:t>운정행복센터사거리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882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66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044654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3500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거의 없고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이후의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947131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3000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거의 없고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이후의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28314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13000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작고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이후의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541318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10000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거의 없고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이후의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가온초교사거리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6970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953056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전체적으로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이후에는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두 값 모두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측정값이 존재하지 않는 곳이 있어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52595"/>
              </p:ext>
            </p:extLst>
          </p:nvPr>
        </p:nvGraphicFramePr>
        <p:xfrm>
          <a:off x="763801" y="3023032"/>
          <a:ext cx="5329888" cy="16964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매우 작은 값이 측정됨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이후에는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교통량 그래프에서 나타나듯 낮은 값이 측정됨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두 값 모두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측정값이 존재하지 않는 곳이 있어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4925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12000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많은 편이고 전체적으로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기록하며 조금씩 감소하는 경향을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이후에는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두 값 모두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측정값이 존재하지 않는 곳이 있어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992474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12500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많은 편이고 전체적으로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이후에는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두 값 모두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측정값이 존재하지 않는 곳이 있어 살펴볼 필요가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와석교사거리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245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68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60017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기록하며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급 상승하는 부분이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급격하게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76410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14000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많은 편이며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감소하는 경향을 보이나 전체적으로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기록하며 주말과 평일의 편차가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12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월에는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150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초의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값이 존재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이후에는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343685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전체적으로 큰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변환는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연휴 특성이 두드러지게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매우 긴 편이며 주말과 평일의 편차가 크게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이후에는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130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감소하였지만 여전히 긴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377303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11000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많은 편이고 주말과 평일의 편차가 크지만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전체적인 변화는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초의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값을 가짐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=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한국토지주택공사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380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69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438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적음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기록하며 일 편차가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이후에는 측정값이 존재하지 않는 구간이 있어 살펴볼 필요가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교통량이 매우 적은 것에 비해 지체시간이 긴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54010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교통량이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적은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전체적으로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기록하며 큰 변화가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이후에는 측정값이 존재하지 않는 구간이 있어 살펴볼 필요가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교통량이 적은 것에 비해 지체시간이 긴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73785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교통량이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전체적으로 분기에 따라 변화가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기록하며 큰 변화가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이후에는 측정값이 존재하지 않는 구간이 있어 살펴볼 필요가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064842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교통량이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12000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전체적으로 변화가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기록하며 큰 변화가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이후에는 측정값이 존재하지 않는 구간이 있어 살펴볼 필요가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가온지하차도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6562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412" y="967521"/>
            <a:ext cx="1448825" cy="22105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Ⅱ-2-</a:t>
            </a:r>
            <a:r>
              <a:rPr sz="1361" b="1" spc="-50" dirty="0">
                <a:latin typeface="Malgun Gothic"/>
                <a:cs typeface="Malgun Gothic"/>
              </a:rPr>
              <a:t>2.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현장별 </a:t>
            </a:r>
            <a:r>
              <a:rPr sz="1361" b="1" spc="-68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828" y="1544656"/>
            <a:ext cx="2203213" cy="1472704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50731"/>
              </p:ext>
            </p:extLst>
          </p:nvPr>
        </p:nvGraphicFramePr>
        <p:xfrm>
          <a:off x="412171" y="1345576"/>
          <a:ext cx="6038497" cy="4519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8672"/>
                <a:gridCol w="3019825"/>
              </a:tblGrid>
              <a:tr h="19317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600" b="1" spc="-35" dirty="0">
                          <a:latin typeface="Malgun Gothic"/>
                          <a:cs typeface="Malgun Gothic"/>
                        </a:rPr>
                        <a:t>그래프7[금촌119안전센터시간별보행자수]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그래프8[노인복지관시간별보행자수]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290">
                <a:tc>
                  <a:txBody>
                    <a:bodyPr/>
                    <a:lstStyle/>
                    <a:p>
                      <a:pPr indent="635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 추세와 비슷하게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출근시간대에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보행자수가 가장 많고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endParaRPr lang="en-US" sz="700" b="1" kern="100" spc="-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indent="635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후로 퇴근 시간대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점심시간대에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많으며 새벽에 가장 보행자 수가 적음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635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출근시간대와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점심시간대에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보행자수가 가장 많은 모습은 다른 현장과 유사하지만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퇴근시간대에는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보행자가 증가하는 모습이 보이지 않음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847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그래프9[자운학교앞시간별보행자수]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그래프10[파주병원시간별보행자수]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09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퇴근시간대에 보행자가 가장 많고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뒤를 이어 출근시간 대에도 급격한 증가를 보여준다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전형적으로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출근시간대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점심시간대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700" b="1" kern="100" spc="-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퇴근시간대에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보행자가 많은 경향을 띈다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2661" y="1544564"/>
            <a:ext cx="2154873" cy="14245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89" y="3769748"/>
            <a:ext cx="2277891" cy="14982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07679" y="3768591"/>
            <a:ext cx="2284845" cy="15188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3412" y="6276537"/>
            <a:ext cx="1773283" cy="677082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543" b="1" spc="-100" dirty="0">
                <a:latin typeface="Malgun Gothic"/>
                <a:cs typeface="Malgun Gothic"/>
              </a:rPr>
              <a:t>Ⅱ-</a:t>
            </a:r>
            <a:r>
              <a:rPr sz="1543" b="1" spc="-9" dirty="0">
                <a:latin typeface="Malgun Gothic"/>
                <a:cs typeface="Malgun Gothic"/>
              </a:rPr>
              <a:t>3.</a:t>
            </a:r>
            <a:r>
              <a:rPr sz="1543" b="1" spc="-91" dirty="0">
                <a:latin typeface="Malgun Gothic"/>
                <a:cs typeface="Malgun Gothic"/>
              </a:rPr>
              <a:t> </a:t>
            </a:r>
            <a:r>
              <a:rPr sz="1543" b="1" spc="-64" dirty="0">
                <a:latin typeface="Malgun Gothic"/>
                <a:cs typeface="Malgun Gothic"/>
              </a:rPr>
              <a:t>요일별</a:t>
            </a:r>
            <a:r>
              <a:rPr sz="1543" b="1" spc="-68" dirty="0">
                <a:latin typeface="Malgun Gothic"/>
                <a:cs typeface="Malgun Gothic"/>
              </a:rPr>
              <a:t> </a:t>
            </a:r>
            <a:r>
              <a:rPr sz="1543" b="1" spc="-23" dirty="0">
                <a:latin typeface="Malgun Gothic"/>
                <a:cs typeface="Malgun Gothic"/>
              </a:rPr>
              <a:t>분석</a:t>
            </a:r>
            <a:endParaRPr sz="1543">
              <a:latin typeface="Malgun Gothic"/>
              <a:cs typeface="Malgun Gothic"/>
            </a:endParaRPr>
          </a:p>
          <a:p>
            <a:pPr marL="11527">
              <a:spcBef>
                <a:spcPts val="1692"/>
              </a:spcBef>
            </a:pPr>
            <a:r>
              <a:rPr sz="1361" b="1" spc="-95" dirty="0">
                <a:latin typeface="Malgun Gothic"/>
                <a:cs typeface="Malgun Gothic"/>
              </a:rPr>
              <a:t>Ⅱ-3-</a:t>
            </a:r>
            <a:r>
              <a:rPr sz="1361" b="1" spc="-50" dirty="0">
                <a:latin typeface="Malgun Gothic"/>
                <a:cs typeface="Malgun Gothic"/>
              </a:rPr>
              <a:t>1.</a:t>
            </a:r>
            <a:r>
              <a:rPr sz="1361" b="1" spc="-41" dirty="0">
                <a:latin typeface="Malgun Gothic"/>
                <a:cs typeface="Malgun Gothic"/>
              </a:rPr>
              <a:t> </a:t>
            </a:r>
            <a:r>
              <a:rPr sz="1361" b="1" spc="-82" dirty="0">
                <a:latin typeface="Malgun Gothic"/>
                <a:cs typeface="Malgun Gothic"/>
              </a:rPr>
              <a:t>전체보행자</a:t>
            </a:r>
            <a:r>
              <a:rPr sz="1361" b="1" spc="-50" dirty="0">
                <a:latin typeface="Malgun Gothic"/>
                <a:cs typeface="Malgun Gothic"/>
              </a:rPr>
              <a:t> </a:t>
            </a:r>
            <a:r>
              <a:rPr sz="1361" b="1" spc="-59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14938" y="7105490"/>
          <a:ext cx="6029843" cy="1009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64"/>
                <a:gridCol w="224182"/>
                <a:gridCol w="224182"/>
                <a:gridCol w="224182"/>
                <a:gridCol w="224181"/>
                <a:gridCol w="224758"/>
                <a:gridCol w="224181"/>
                <a:gridCol w="224181"/>
                <a:gridCol w="224181"/>
                <a:gridCol w="224181"/>
                <a:gridCol w="224181"/>
                <a:gridCol w="225334"/>
                <a:gridCol w="224181"/>
                <a:gridCol w="224181"/>
                <a:gridCol w="224181"/>
                <a:gridCol w="224181"/>
                <a:gridCol w="224181"/>
                <a:gridCol w="224181"/>
                <a:gridCol w="224758"/>
                <a:gridCol w="224181"/>
                <a:gridCol w="224181"/>
                <a:gridCol w="224181"/>
                <a:gridCol w="224181"/>
                <a:gridCol w="225334"/>
                <a:gridCol w="222453"/>
              </a:tblGrid>
              <a:tr h="202282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현장명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03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04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05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06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08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09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13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14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15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16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17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18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19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20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21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22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23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42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20170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금촌</a:t>
                      </a:r>
                      <a:r>
                        <a:rPr sz="600" b="1" spc="-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600" b="1" spc="-25" dirty="0">
                          <a:latin typeface="Malgun Gothic"/>
                          <a:cs typeface="Malgun Gothic"/>
                        </a:rPr>
                        <a:t>119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305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4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7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50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587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27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37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33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30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35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42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23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13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5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70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노인복지관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305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5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25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587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30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7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70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자운학교앞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305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4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5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18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587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34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44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49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55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56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41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38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8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70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600" b="1" spc="-20" dirty="0">
                          <a:latin typeface="Malgun Gothic"/>
                          <a:cs typeface="Malgun Gothic"/>
                        </a:rPr>
                        <a:t>파주병원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23052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1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4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13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30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25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587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34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32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24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22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20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26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13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500" b="1" spc="-25" dirty="0">
                          <a:latin typeface="Malgun Gothic"/>
                          <a:cs typeface="Malgun Gothic"/>
                        </a:rPr>
                        <a:t>10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57785" algn="ctr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9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8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500" b="1" dirty="0">
                          <a:latin typeface="Malgun Gothic"/>
                          <a:cs typeface="Malgun Gothic"/>
                        </a:rPr>
                        <a:t>3</a:t>
                      </a:r>
                      <a:endParaRPr sz="500">
                        <a:latin typeface="Malgun Gothic"/>
                        <a:cs typeface="Malgun Gothic"/>
                      </a:endParaRPr>
                    </a:p>
                  </a:txBody>
                  <a:tcPr marL="0" marR="0" marT="518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961387" y="8372317"/>
            <a:ext cx="949747" cy="108776"/>
          </a:xfrm>
          <a:prstGeom prst="rect">
            <a:avLst/>
          </a:prstGeom>
        </p:spPr>
        <p:txBody>
          <a:bodyPr vert="horz" wrap="square" lIns="0" tIns="10950" rIns="0" bIns="0" rtlCol="0">
            <a:spAutoFit/>
          </a:bodyPr>
          <a:lstStyle/>
          <a:p>
            <a:pPr marL="11527">
              <a:spcBef>
                <a:spcPts val="86"/>
              </a:spcBef>
            </a:pPr>
            <a:r>
              <a:rPr sz="635" b="1" spc="-41" dirty="0">
                <a:latin typeface="Malgun Gothic"/>
                <a:cs typeface="Malgun Gothic"/>
              </a:rPr>
              <a:t>표3[요일별현장별보행자수]</a:t>
            </a:r>
            <a:endParaRPr sz="635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3271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70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85694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급격히 감소한 구간이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나타내다가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월이후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233713"/>
              </p:ext>
            </p:extLst>
          </p:nvPr>
        </p:nvGraphicFramePr>
        <p:xfrm>
          <a:off x="763801" y="3023032"/>
          <a:ext cx="5329888" cy="16964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양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10000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많은 편이고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 교통량의 변화가 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월에도 감소한 구간을 확인할 수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일 편차가 매우 심한 편이고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80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초의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값이 존재함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지체시간도 감소한 구간을 확인할 수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524794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14000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많고 전체적인 변화는 크지 않음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12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갑자기 증가하는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peak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존재함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770610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14000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많은 편이며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8,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9, 2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감소하는 구간이 존재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일 편차가 큰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38.5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8" y="552035"/>
            <a:ext cx="1108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/>
              <a:t>운정이마트앞사거리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83535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71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918080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9, 1, 2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감소하는 부분이 뚜렷하네 나타남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247697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대를 나타내며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감소하는 부분이 뚜렷하게 드러남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일 편차가 큰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50.5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나타내고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이후에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51.5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12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급격히 감소하는 구간이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659913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14000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많은 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9,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12, 1, 2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급격하게 감소하는 구간이 있으며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월에도 전체 교통량이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기록하나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11~3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월까지 감소하는 경향을 보이다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월부터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일별 편차가 큰 편임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395837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16000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대로 매우 많으며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9, 1, 2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월에 급격히 감소하는 구간이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 이후 약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초로 급격히 증가함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12,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조금 증가한 부분이 관찰됨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기왓돌지하차도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60301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72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941124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3500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거의 일정함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 모두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감소하는 추세를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0650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9000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감소하는 추세를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276650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26000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36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감소하는 추세를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73651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26000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감소하다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말 급격하게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8" y="552035"/>
            <a:ext cx="1078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err="1" smtClean="0"/>
              <a:t>한빛</a:t>
            </a:r>
            <a:r>
              <a:rPr lang="en-US" altLang="ko-KR" sz="800" b="1" dirty="0" smtClean="0"/>
              <a:t>5</a:t>
            </a:r>
            <a:r>
              <a:rPr lang="ko-KR" altLang="en-US" sz="800" b="1" dirty="0" err="1" smtClean="0"/>
              <a:t>단지앞교차로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7727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73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160100"/>
              </p:ext>
            </p:extLst>
          </p:nvPr>
        </p:nvGraphicFramePr>
        <p:xfrm>
          <a:off x="763801" y="91991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7000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거의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교통량과 지체시간 모두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말의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47107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10000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거의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교통량과 지체시간 모두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초의 데이터는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00172"/>
              </p:ext>
            </p:extLst>
          </p:nvPr>
        </p:nvGraphicFramePr>
        <p:xfrm>
          <a:off x="763801" y="5050655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13000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증가함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596050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12000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80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기록하다가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교통량과 지체시간 모두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초의 데이터가 존재하지 않음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9709" y="552035"/>
            <a:ext cx="99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/>
              <a:t>야당과선교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7545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74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22141"/>
              </p:ext>
            </p:extLst>
          </p:nvPr>
        </p:nvGraphicFramePr>
        <p:xfrm>
          <a:off x="763801" y="795462"/>
          <a:ext cx="5329888" cy="174073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400124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7000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어느 정도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교통량은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감소하며 지체시간은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큰 폭으로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949657"/>
              </p:ext>
            </p:extLst>
          </p:nvPr>
        </p:nvGraphicFramePr>
        <p:xfrm>
          <a:off x="763801" y="3023032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12500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나타나며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큰 폭으로 감소함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거의 없으며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데이터는 없음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05494"/>
              </p:ext>
            </p:extLst>
          </p:nvPr>
        </p:nvGraphicFramePr>
        <p:xfrm>
          <a:off x="763801" y="5050655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13000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나타나며 변동 폭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크고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월에 최고점을 보이고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78774"/>
              </p:ext>
            </p:extLst>
          </p:nvPr>
        </p:nvGraphicFramePr>
        <p:xfrm>
          <a:off x="763801" y="7153774"/>
          <a:ext cx="5329888" cy="15897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rgbClr val="FFFFFF"/>
                    </a:solidFill>
                  </a:tcPr>
                </a:tc>
              </a:tr>
              <a:tr h="242196">
                <a:tc gridSpan="2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연평균 약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10000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대로 나타나며 변동 폭 있음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지체시간은 연평균 약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초를 기록하며 변화폭이 크고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월 이후 급격하게 감소하는 모습을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7153775"/>
            <a:ext cx="2984500" cy="1329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8569" y="552035"/>
            <a:ext cx="1360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/>
              <a:t>한빛지하차도상부교차로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041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04421" y="10349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249" y="106932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smtClean="0">
                <a:latin typeface="나눔스퀘어"/>
              </a:rPr>
              <a:t>총괄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3665" y="1521096"/>
            <a:ext cx="5890161" cy="1136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지방도 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359</a:t>
            </a:r>
            <a:r>
              <a:rPr lang="ko-KR" altLang="en-US" sz="1000" b="1" dirty="0">
                <a:latin typeface="맑은 고딕" panose="020B0503020000020004" pitchFamily="50" charset="-127"/>
              </a:rPr>
              <a:t>호선 스마트교차로</a:t>
            </a:r>
            <a:r>
              <a:rPr lang="en-US" altLang="ko-KR" sz="1000" b="1" dirty="0">
                <a:latin typeface="맑은 고딕" panose="020B0503020000020004" pitchFamily="50" charset="-127"/>
              </a:rPr>
              <a:t>: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교하삼거리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와동교차로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벧엘교회앞교차로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지산초교사거리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                                         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한빛</a:t>
            </a:r>
            <a:r>
              <a:rPr lang="en-US" altLang="ko-KR" sz="1000" b="1" dirty="0">
                <a:latin typeface="맑은 고딕" panose="020B0503020000020004" pitchFamily="50" charset="-127"/>
              </a:rPr>
              <a:t>5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단지앞교차로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야당과선교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한빛지하차도상부교차로</a:t>
            </a:r>
            <a:endParaRPr lang="en-US" altLang="ko-KR" sz="1000" b="1" dirty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지방도 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56</a:t>
            </a:r>
            <a:r>
              <a:rPr lang="ko-KR" altLang="en-US" sz="1000" b="1" dirty="0">
                <a:latin typeface="맑은 고딕" panose="020B0503020000020004" pitchFamily="50" charset="-127"/>
              </a:rPr>
              <a:t>호선 스마트교차로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: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파주로하스요양병원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</a:rPr>
              <a:t>산내교차로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다율교차로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와동교차로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                                        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금촌교차로</a:t>
            </a:r>
            <a:endParaRPr lang="en-US" altLang="ko-KR" sz="1000" b="1" dirty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총 </a:t>
            </a:r>
            <a:r>
              <a:rPr lang="en-US" altLang="ko-KR" sz="1000" b="1" dirty="0">
                <a:latin typeface="나눔스퀘어"/>
              </a:rPr>
              <a:t>12</a:t>
            </a:r>
            <a:r>
              <a:rPr lang="ko-KR" altLang="en-US" sz="1000" b="1" dirty="0">
                <a:latin typeface="나눔스퀘어"/>
              </a:rPr>
              <a:t>개의 </a:t>
            </a:r>
            <a:r>
              <a:rPr lang="ko-KR" altLang="en-US" sz="1000" b="1" dirty="0" smtClean="0">
                <a:latin typeface="나눔스퀘어"/>
              </a:rPr>
              <a:t>교차로의 </a:t>
            </a:r>
            <a:r>
              <a:rPr lang="ko-KR" altLang="en-US" sz="1000" b="1" dirty="0" err="1" smtClean="0">
                <a:latin typeface="나눔스퀘어"/>
              </a:rPr>
              <a:t>방향별</a:t>
            </a:r>
            <a:r>
              <a:rPr lang="ko-KR" altLang="en-US" sz="1000" b="1" dirty="0" smtClean="0">
                <a:latin typeface="나눔스퀘어"/>
              </a:rPr>
              <a:t> </a:t>
            </a:r>
            <a:r>
              <a:rPr lang="en-US" altLang="ko-KR" sz="1000" b="1" dirty="0">
                <a:latin typeface="나눔스퀘어"/>
              </a:rPr>
              <a:t>LOS </a:t>
            </a:r>
            <a:r>
              <a:rPr lang="ko-KR" altLang="en-US" sz="1000" b="1" dirty="0">
                <a:latin typeface="나눔스퀘어"/>
              </a:rPr>
              <a:t>분포를 </a:t>
            </a:r>
            <a:r>
              <a:rPr lang="ko-KR" altLang="en-US" sz="1000" b="1" dirty="0" smtClean="0">
                <a:latin typeface="나눔스퀘어"/>
              </a:rPr>
              <a:t>분석함</a:t>
            </a:r>
            <a:r>
              <a:rPr lang="en-US" altLang="ko-KR" sz="1000" b="1" dirty="0" smtClean="0">
                <a:latin typeface="나눔스퀘어"/>
              </a:rPr>
              <a:t>.</a:t>
            </a:r>
            <a:endParaRPr lang="en-US" altLang="ko-KR" sz="1000" b="1" dirty="0">
              <a:latin typeface="나눔스퀘어"/>
            </a:endParaRPr>
          </a:p>
          <a:p>
            <a:pPr algn="just"/>
            <a:r>
              <a:rPr lang="en-US" altLang="ko-KR" sz="1000" b="1" dirty="0" smtClean="0">
                <a:latin typeface="나눔스퀘어"/>
              </a:rPr>
              <a:t>» 22</a:t>
            </a:r>
            <a:r>
              <a:rPr lang="ko-KR" altLang="en-US" sz="1000" b="1" dirty="0" smtClean="0">
                <a:latin typeface="나눔스퀘어"/>
              </a:rPr>
              <a:t>년 </a:t>
            </a:r>
            <a:r>
              <a:rPr lang="en-US" altLang="ko-KR" sz="1000" b="1" dirty="0" smtClean="0">
                <a:latin typeface="나눔스퀘어"/>
              </a:rPr>
              <a:t>7~9</a:t>
            </a:r>
            <a:r>
              <a:rPr lang="ko-KR" altLang="en-US" sz="1000" b="1" dirty="0" smtClean="0">
                <a:latin typeface="나눔스퀘어"/>
              </a:rPr>
              <a:t>월의 데이터를 사용하였으며</a:t>
            </a:r>
            <a:r>
              <a:rPr lang="en-US" altLang="ko-KR" sz="1000" b="1" dirty="0" smtClean="0">
                <a:latin typeface="나눔스퀘어"/>
              </a:rPr>
              <a:t>, </a:t>
            </a:r>
            <a:r>
              <a:rPr lang="ko-KR" altLang="en-US" sz="1000" b="1" dirty="0" smtClean="0">
                <a:latin typeface="나눔스퀘어"/>
              </a:rPr>
              <a:t>보다 자세한 분석을 위해 </a:t>
            </a:r>
            <a:r>
              <a:rPr lang="en-US" altLang="ko-KR" sz="1000" b="1" dirty="0" smtClean="0">
                <a:latin typeface="나눔스퀘어"/>
              </a:rPr>
              <a:t>15</a:t>
            </a:r>
            <a:r>
              <a:rPr lang="ko-KR" altLang="en-US" sz="1000" b="1" dirty="0" smtClean="0">
                <a:latin typeface="나눔스퀘어"/>
              </a:rPr>
              <a:t>분 단위의 데이터를 사용함</a:t>
            </a:r>
            <a:r>
              <a:rPr lang="en-US" altLang="ko-KR" sz="1000" b="1" dirty="0" smtClean="0">
                <a:latin typeface="나눔스퀘어"/>
              </a:rPr>
              <a:t>.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290205"/>
              </p:ext>
            </p:extLst>
          </p:nvPr>
        </p:nvGraphicFramePr>
        <p:xfrm>
          <a:off x="765175" y="2918323"/>
          <a:ext cx="5328158" cy="48189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427172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47187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상하로 뻗는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359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호선과 좌우로 뻗는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호선에 위치한 스마트교차로를 지도에 표시함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와동교차로는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359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호선과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56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호선의 교차점에 해당하는 교차로이다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75</a:t>
            </a:fld>
            <a:endParaRPr lang="ko-KR" altLang="en-US" dirty="0"/>
          </a:p>
        </p:txBody>
      </p:sp>
      <p:pic>
        <p:nvPicPr>
          <p:cNvPr id="14" name="slide2" descr="map_">
            <a:extLst>
              <a:ext uri="{FF2B5EF4-FFF2-40B4-BE49-F238E27FC236}">
                <a16:creationId xmlns="" xmlns:a16="http://schemas.microsoft.com/office/drawing/2014/main" id="{296C1924-190D-4F63-808E-34CB02B6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2" y="2933924"/>
            <a:ext cx="5302420" cy="4241937"/>
          </a:xfrm>
          <a:prstGeom prst="rect">
            <a:avLst/>
          </a:prstGeom>
        </p:spPr>
      </p:pic>
      <p:sp>
        <p:nvSpPr>
          <p:cNvPr id="15" name="제목 2"/>
          <p:cNvSpPr txBox="1">
            <a:spLocks/>
          </p:cNvSpPr>
          <p:nvPr/>
        </p:nvSpPr>
        <p:spPr>
          <a:xfrm>
            <a:off x="77969" y="595137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나눔스퀘어"/>
                <a:ea typeface="맑은 고딕" panose="020B0503020000020004" pitchFamily="50" charset="-127"/>
              </a:rPr>
              <a:t> 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Ⅳ.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지방도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359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호선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56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호선 </a:t>
            </a:r>
            <a:r>
              <a:rPr lang="ko-KR" altLang="en-US" sz="2000" b="1" dirty="0" err="1" smtClean="0">
                <a:latin typeface="맑은 고딕" panose="020B0503020000020004" pitchFamily="50" charset="-127"/>
              </a:rPr>
              <a:t>축별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LOS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분석</a:t>
            </a:r>
            <a:endParaRPr lang="ko-KR" altLang="en-US" sz="2000" b="1" dirty="0"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2051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28172" y="2950848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6" y="2956401"/>
          <a:ext cx="5328158" cy="25725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558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66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출근 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전후로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낮아지는 반면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퇴근 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이후에는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개선되는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모습을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사이에 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낮아지는 경향이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9" y="2702351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smtClean="0">
                <a:latin typeface="나눔스퀘어"/>
              </a:rPr>
              <a:t>갈현사거리</a:t>
            </a:r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2" y="5956329"/>
          <a:ext cx="5328158" cy="25430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29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00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출퇴근 시간에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낮아지며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특히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15~19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시에는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유지하는 경우가 대부분임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출퇴근 시간에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낮아지며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변화폭이 큰 것으로 보아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시간대에 따른 교통량의 변화가 비교적 큼을 예측할 수 있음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8133" y="2447547"/>
            <a:ext cx="1338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smtClean="0">
                <a:latin typeface="나눔스퀘어"/>
              </a:rPr>
              <a:t>하향</a:t>
            </a:r>
            <a:r>
              <a:rPr lang="en-US" altLang="ko-KR" sz="900" b="1" dirty="0" smtClean="0">
                <a:latin typeface="나눔스퀘어"/>
              </a:rPr>
              <a:t>(</a:t>
            </a:r>
            <a:r>
              <a:rPr lang="ko-KR" altLang="en-US" sz="900" b="1" dirty="0">
                <a:latin typeface="나눔스퀘어"/>
              </a:rPr>
              <a:t>북 → 남</a:t>
            </a:r>
            <a:r>
              <a:rPr lang="en-US" altLang="ko-KR" sz="900" b="1" dirty="0" smtClean="0">
                <a:latin typeface="나눔스퀘어"/>
              </a:rPr>
              <a:t>)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5868" y="732616"/>
            <a:ext cx="1228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359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3496" y="2681737"/>
            <a:ext cx="279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교하삼거리</a:t>
            </a:r>
            <a:r>
              <a:rPr lang="en-US" altLang="ko-KR" sz="900" b="1" dirty="0" smtClean="0">
                <a:latin typeface="나눔스퀘어"/>
              </a:rPr>
              <a:t>(</a:t>
            </a:r>
            <a:r>
              <a:rPr lang="ko-KR" altLang="en-US" sz="900" b="1" dirty="0" smtClean="0">
                <a:latin typeface="나눔스퀘어"/>
              </a:rPr>
              <a:t>서</a:t>
            </a:r>
            <a:r>
              <a:rPr lang="en-US" altLang="ko-KR" sz="900" b="1" dirty="0" smtClean="0">
                <a:latin typeface="나눔스퀘어"/>
              </a:rPr>
              <a:t>)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1001" y="5679404"/>
            <a:ext cx="2751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와동교차로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05126" y="5679404"/>
            <a:ext cx="3267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벧엘교회앞교차로</a:t>
            </a:r>
            <a:endParaRPr lang="ko-KR" altLang="en-US" sz="900" b="1" dirty="0">
              <a:latin typeface="나눔스퀘어"/>
            </a:endParaRPr>
          </a:p>
        </p:txBody>
      </p:sp>
      <p:pic>
        <p:nvPicPr>
          <p:cNvPr id="47" name="slide3" descr="359북_">
            <a:extLst>
              <a:ext uri="{FF2B5EF4-FFF2-40B4-BE49-F238E27FC236}">
                <a16:creationId xmlns="" xmlns:a16="http://schemas.microsoft.com/office/drawing/2014/main" id="{40E6A0DC-D2BB-4A4F-880D-9529449001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" y="2971462"/>
            <a:ext cx="2633246" cy="2106597"/>
          </a:xfrm>
          <a:prstGeom prst="rect">
            <a:avLst/>
          </a:prstGeom>
        </p:spPr>
      </p:pic>
      <p:pic>
        <p:nvPicPr>
          <p:cNvPr id="48" name="slide4" descr="359북_ (2)">
            <a:extLst>
              <a:ext uri="{FF2B5EF4-FFF2-40B4-BE49-F238E27FC236}">
                <a16:creationId xmlns="" xmlns:a16="http://schemas.microsoft.com/office/drawing/2014/main" id="{51FE20B0-F1D9-46BA-A50E-BD99A681D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16" y="2974483"/>
            <a:ext cx="2629472" cy="2103576"/>
          </a:xfrm>
          <a:prstGeom prst="rect">
            <a:avLst/>
          </a:prstGeom>
        </p:spPr>
      </p:pic>
      <p:pic>
        <p:nvPicPr>
          <p:cNvPr id="49" name="slide5" descr="359북_ (3)">
            <a:extLst>
              <a:ext uri="{FF2B5EF4-FFF2-40B4-BE49-F238E27FC236}">
                <a16:creationId xmlns="" xmlns:a16="http://schemas.microsoft.com/office/drawing/2014/main" id="{F24E87AA-547F-4E72-AF74-13CF2CC5A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7" y="5966312"/>
            <a:ext cx="2641330" cy="2113064"/>
          </a:xfrm>
          <a:prstGeom prst="rect">
            <a:avLst/>
          </a:prstGeom>
        </p:spPr>
      </p:pic>
      <p:pic>
        <p:nvPicPr>
          <p:cNvPr id="51" name="slide6" descr="359북_ (4)">
            <a:extLst>
              <a:ext uri="{FF2B5EF4-FFF2-40B4-BE49-F238E27FC236}">
                <a16:creationId xmlns="" xmlns:a16="http://schemas.microsoft.com/office/drawing/2014/main" id="{2897DC14-8308-4760-95EF-FBDA4291F2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67" y="5966934"/>
            <a:ext cx="2645430" cy="2116344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482742" y="1147604"/>
            <a:ext cx="5890161" cy="1136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지방도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359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호선에 위치한 스마트교차로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8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개의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15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분 단위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LOS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그래프임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교차로의 순서는 북쪽에 위치한 그래프부터</a:t>
            </a:r>
            <a:r>
              <a:rPr lang="en-US" altLang="ko-KR" sz="1000" b="1" dirty="0" smtClean="0">
                <a:latin typeface="나눔스퀘어"/>
              </a:rPr>
              <a:t> </a:t>
            </a:r>
            <a:r>
              <a:rPr lang="ko-KR" altLang="en-US" sz="1000" b="1" dirty="0" smtClean="0">
                <a:latin typeface="나눔스퀘어"/>
              </a:rPr>
              <a:t>남쪽으로의 진행 방향 순서대로 배치함</a:t>
            </a:r>
            <a:r>
              <a:rPr lang="en-US" altLang="ko-KR" sz="1000" b="1" dirty="0" smtClean="0">
                <a:latin typeface="나눔스퀘어"/>
              </a:rPr>
              <a:t>.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교하삼거리는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서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그 외 교차로는 북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뱡향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데이터에 해당함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13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28172" y="2950848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6" y="2956401"/>
          <a:ext cx="5328158" cy="25725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558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66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출근 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전후로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낮아지는 반면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퇴근 시간대인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이후에는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개선되는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모습을 보임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7~19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사이에 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낮아지는 경향이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9" y="2702351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smtClean="0">
                <a:latin typeface="나눔스퀘어"/>
              </a:rPr>
              <a:t>갈현사거리</a:t>
            </a:r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2" y="5956329"/>
          <a:ext cx="5328158" cy="25430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29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00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출퇴근 시간에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낮아지며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특히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15~19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시에는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유지하는 경우가 대부분임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출퇴근 시간에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낮아지며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변화폭이 큰 것으로 보아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시간대에 따른 교통량의 변화가 비교적 큼을 예측할 수 있음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8133" y="2447547"/>
            <a:ext cx="1338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smtClean="0">
                <a:latin typeface="나눔스퀘어"/>
              </a:rPr>
              <a:t>하향</a:t>
            </a:r>
            <a:r>
              <a:rPr lang="en-US" altLang="ko-KR" sz="900" b="1" dirty="0" smtClean="0">
                <a:latin typeface="나눔스퀘어"/>
              </a:rPr>
              <a:t>(</a:t>
            </a:r>
            <a:r>
              <a:rPr lang="ko-KR" altLang="en-US" sz="900" b="1" dirty="0">
                <a:latin typeface="나눔스퀘어"/>
              </a:rPr>
              <a:t>북 → 남</a:t>
            </a:r>
            <a:r>
              <a:rPr lang="en-US" altLang="ko-KR" sz="900" b="1" dirty="0" smtClean="0">
                <a:latin typeface="나눔스퀘어"/>
              </a:rPr>
              <a:t>)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5868" y="732616"/>
            <a:ext cx="1228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359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3496" y="2681737"/>
            <a:ext cx="279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교하삼거리</a:t>
            </a:r>
            <a:r>
              <a:rPr lang="en-US" altLang="ko-KR" sz="900" b="1" dirty="0" smtClean="0">
                <a:latin typeface="나눔스퀘어"/>
              </a:rPr>
              <a:t>(</a:t>
            </a:r>
            <a:r>
              <a:rPr lang="ko-KR" altLang="en-US" sz="900" b="1" dirty="0" smtClean="0">
                <a:latin typeface="나눔스퀘어"/>
              </a:rPr>
              <a:t>서</a:t>
            </a:r>
            <a:r>
              <a:rPr lang="en-US" altLang="ko-KR" sz="900" b="1" dirty="0" smtClean="0">
                <a:latin typeface="나눔스퀘어"/>
              </a:rPr>
              <a:t>)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1001" y="5679404"/>
            <a:ext cx="2751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와동교차로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05126" y="5679404"/>
            <a:ext cx="3267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벧엘교회앞교차로</a:t>
            </a:r>
            <a:endParaRPr lang="ko-KR" altLang="en-US" sz="900" b="1" dirty="0">
              <a:latin typeface="나눔스퀘어"/>
            </a:endParaRPr>
          </a:p>
        </p:txBody>
      </p:sp>
      <p:pic>
        <p:nvPicPr>
          <p:cNvPr id="47" name="slide3" descr="359북_">
            <a:extLst>
              <a:ext uri="{FF2B5EF4-FFF2-40B4-BE49-F238E27FC236}">
                <a16:creationId xmlns="" xmlns:a16="http://schemas.microsoft.com/office/drawing/2014/main" id="{40E6A0DC-D2BB-4A4F-880D-9529449001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" y="2971462"/>
            <a:ext cx="2633246" cy="2106597"/>
          </a:xfrm>
          <a:prstGeom prst="rect">
            <a:avLst/>
          </a:prstGeom>
        </p:spPr>
      </p:pic>
      <p:pic>
        <p:nvPicPr>
          <p:cNvPr id="48" name="slide4" descr="359북_ (2)">
            <a:extLst>
              <a:ext uri="{FF2B5EF4-FFF2-40B4-BE49-F238E27FC236}">
                <a16:creationId xmlns="" xmlns:a16="http://schemas.microsoft.com/office/drawing/2014/main" id="{51FE20B0-F1D9-46BA-A50E-BD99A681D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16" y="2974483"/>
            <a:ext cx="2629472" cy="2103576"/>
          </a:xfrm>
          <a:prstGeom prst="rect">
            <a:avLst/>
          </a:prstGeom>
        </p:spPr>
      </p:pic>
      <p:pic>
        <p:nvPicPr>
          <p:cNvPr id="49" name="slide5" descr="359북_ (3)">
            <a:extLst>
              <a:ext uri="{FF2B5EF4-FFF2-40B4-BE49-F238E27FC236}">
                <a16:creationId xmlns="" xmlns:a16="http://schemas.microsoft.com/office/drawing/2014/main" id="{F24E87AA-547F-4E72-AF74-13CF2CC5A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7" y="5966312"/>
            <a:ext cx="2641330" cy="2113064"/>
          </a:xfrm>
          <a:prstGeom prst="rect">
            <a:avLst/>
          </a:prstGeom>
        </p:spPr>
      </p:pic>
      <p:pic>
        <p:nvPicPr>
          <p:cNvPr id="51" name="slide6" descr="359북_ (4)">
            <a:extLst>
              <a:ext uri="{FF2B5EF4-FFF2-40B4-BE49-F238E27FC236}">
                <a16:creationId xmlns="" xmlns:a16="http://schemas.microsoft.com/office/drawing/2014/main" id="{2897DC14-8308-4760-95EF-FBDA4291F2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67" y="5966934"/>
            <a:ext cx="2645430" cy="2116344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482742" y="1147604"/>
            <a:ext cx="5890161" cy="1136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지방도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359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호선에 위치한 스마트교차로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8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개의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15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분 단위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LOS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그래프임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 smtClean="0">
                <a:latin typeface="나눔스퀘어"/>
              </a:rPr>
              <a:t>교차로의 순서는 북쪽에 위치한 그래프부터</a:t>
            </a:r>
            <a:r>
              <a:rPr lang="en-US" altLang="ko-KR" sz="1000" b="1" dirty="0" smtClean="0">
                <a:latin typeface="나눔스퀘어"/>
              </a:rPr>
              <a:t> </a:t>
            </a:r>
            <a:r>
              <a:rPr lang="ko-KR" altLang="en-US" sz="1000" b="1" dirty="0" smtClean="0">
                <a:latin typeface="나눔스퀘어"/>
              </a:rPr>
              <a:t>남쪽으로의 진행 방향 순서대로 배치함</a:t>
            </a:r>
            <a:r>
              <a:rPr lang="en-US" altLang="ko-KR" sz="1000" b="1" dirty="0" smtClean="0">
                <a:latin typeface="나눔스퀘어"/>
              </a:rPr>
              <a:t>.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교하삼거리는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서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그 외 교차로는 북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뱡향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데이터에 해당함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28172" y="2578708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6" y="1223293"/>
          <a:ext cx="5328158" cy="2703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558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66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출근 시간에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낮아지며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퇴근 시간은 비교적 큰 변화가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일반적인 경향과는 다르게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출퇴근 시간에 해당하는 시간에는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개선되며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오히려 일과 시간에 해당하는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9~16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 낮아짐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9" y="969243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지산초교사거리</a:t>
            </a:r>
            <a:endParaRPr lang="en-US" altLang="ko-KR" sz="900" b="1" dirty="0" smtClean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2" y="4320038"/>
          <a:ext cx="5328158" cy="25430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29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00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큰 변화가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없으나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퇴근 시간에 해당하는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 전후로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일시적으로 낮아짐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변화 없이 일정한 서비스 수준을 유지함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93496" y="948629"/>
            <a:ext cx="279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한빛</a:t>
            </a:r>
            <a:r>
              <a:rPr lang="en-US" altLang="ko-KR" sz="900" b="1" dirty="0" smtClean="0">
                <a:latin typeface="나눔스퀘어"/>
              </a:rPr>
              <a:t>5</a:t>
            </a:r>
            <a:r>
              <a:rPr lang="ko-KR" altLang="en-US" sz="900" b="1" dirty="0" err="1" smtClean="0">
                <a:latin typeface="나눔스퀘어"/>
              </a:rPr>
              <a:t>단지앞교차로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0821" y="4054029"/>
            <a:ext cx="2751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야당과선교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05126" y="4043113"/>
            <a:ext cx="3267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한빛지하차도상부교차로</a:t>
            </a:r>
            <a:endParaRPr lang="ko-KR" altLang="en-US" sz="900" b="1" dirty="0">
              <a:latin typeface="나눔스퀘어"/>
            </a:endParaRPr>
          </a:p>
        </p:txBody>
      </p:sp>
      <p:pic>
        <p:nvPicPr>
          <p:cNvPr id="31" name="slide7" descr="359북_ (5)">
            <a:extLst>
              <a:ext uri="{FF2B5EF4-FFF2-40B4-BE49-F238E27FC236}">
                <a16:creationId xmlns="" xmlns:a16="http://schemas.microsoft.com/office/drawing/2014/main" id="{745FDA7E-2257-4613-8C9E-191F3ECE1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6" y="1243907"/>
            <a:ext cx="2641552" cy="2113241"/>
          </a:xfrm>
          <a:prstGeom prst="rect">
            <a:avLst/>
          </a:prstGeom>
        </p:spPr>
      </p:pic>
      <p:pic>
        <p:nvPicPr>
          <p:cNvPr id="32" name="slide8" descr="359북_ (6)">
            <a:extLst>
              <a:ext uri="{FF2B5EF4-FFF2-40B4-BE49-F238E27FC236}">
                <a16:creationId xmlns="" xmlns:a16="http://schemas.microsoft.com/office/drawing/2014/main" id="{C6D17E06-CC3E-441A-816E-7AAFBB2AF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36" y="1243907"/>
            <a:ext cx="2645430" cy="2116344"/>
          </a:xfrm>
          <a:prstGeom prst="rect">
            <a:avLst/>
          </a:prstGeom>
        </p:spPr>
      </p:pic>
      <p:pic>
        <p:nvPicPr>
          <p:cNvPr id="34" name="slide9" descr="359북_ (7)">
            <a:extLst>
              <a:ext uri="{FF2B5EF4-FFF2-40B4-BE49-F238E27FC236}">
                <a16:creationId xmlns="" xmlns:a16="http://schemas.microsoft.com/office/drawing/2014/main" id="{550203AF-789D-4F80-A345-1FAF204068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60" y="4341587"/>
            <a:ext cx="2628584" cy="2102867"/>
          </a:xfrm>
          <a:prstGeom prst="rect">
            <a:avLst/>
          </a:prstGeom>
        </p:spPr>
      </p:pic>
      <p:pic>
        <p:nvPicPr>
          <p:cNvPr id="37" name="slide10" descr="359북_ (8)">
            <a:extLst>
              <a:ext uri="{FF2B5EF4-FFF2-40B4-BE49-F238E27FC236}">
                <a16:creationId xmlns="" xmlns:a16="http://schemas.microsoft.com/office/drawing/2014/main" id="{FD42DB3D-7ED9-4069-999D-D7E56EEE4C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37" y="4341587"/>
            <a:ext cx="2628584" cy="21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28172" y="2950848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6" y="2956401"/>
          <a:ext cx="5328158" cy="25725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558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66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출근 시간에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해당하는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7~8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시에는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 개선되고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퇴근 시간에 해당하는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17~19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시에는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 악화됨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에 크게 변화가 없음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9" y="2702351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smtClean="0">
                <a:latin typeface="나눔스퀘어"/>
              </a:rPr>
              <a:t>갈현사거리</a:t>
            </a:r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2" y="5956329"/>
          <a:ext cx="5328158" cy="25430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29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00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6~18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시에 전반적으로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낮아지며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특히 출근 시간인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7~9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FFF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까지 악화되며 급격한 변화를 보임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오후 시간에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낮아지는 경향을 보이며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퇴근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시간에 해당하는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18~20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 전후로 더 낮아지는 경향을 보임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8133" y="2447547"/>
            <a:ext cx="1338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>
                <a:latin typeface="나눔스퀘어"/>
              </a:rPr>
              <a:t>상</a:t>
            </a:r>
            <a:r>
              <a:rPr lang="ko-KR" altLang="en-US" sz="900" b="1" dirty="0" smtClean="0">
                <a:latin typeface="나눔스퀘어"/>
              </a:rPr>
              <a:t>향</a:t>
            </a:r>
            <a:r>
              <a:rPr lang="en-US" altLang="ko-KR" sz="900" b="1" dirty="0" smtClean="0">
                <a:latin typeface="나눔스퀘어"/>
              </a:rPr>
              <a:t>(</a:t>
            </a:r>
            <a:r>
              <a:rPr lang="ko-KR" altLang="en-US" sz="900" b="1" dirty="0">
                <a:latin typeface="나눔스퀘어"/>
              </a:rPr>
              <a:t>남 </a:t>
            </a:r>
            <a:r>
              <a:rPr lang="ko-KR" altLang="en-US" sz="900" b="1" dirty="0" smtClean="0">
                <a:latin typeface="나눔스퀘어"/>
              </a:rPr>
              <a:t>→북</a:t>
            </a:r>
            <a:r>
              <a:rPr lang="en-US" altLang="ko-KR" sz="900" b="1" dirty="0" smtClean="0">
                <a:latin typeface="나눔스퀘어"/>
              </a:rPr>
              <a:t>)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5868" y="732616"/>
            <a:ext cx="1228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359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3496" y="2681737"/>
            <a:ext cx="279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교하삼거리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1001" y="5679404"/>
            <a:ext cx="2751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와동교차로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05126" y="5679404"/>
            <a:ext cx="3267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벧엘교회앞교차로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2742" y="1147604"/>
            <a:ext cx="5890161" cy="1136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</a:t>
            </a:r>
            <a:r>
              <a:rPr lang="ko-KR" altLang="en-US" sz="1000" b="1" dirty="0">
                <a:latin typeface="맑은 고딕" panose="020B0503020000020004" pitchFamily="50" charset="-127"/>
              </a:rPr>
              <a:t> 지방도 </a:t>
            </a:r>
            <a:r>
              <a:rPr lang="en-US" altLang="ko-KR" sz="1000" b="1" dirty="0">
                <a:latin typeface="맑은 고딕" panose="020B0503020000020004" pitchFamily="50" charset="-127"/>
              </a:rPr>
              <a:t>359</a:t>
            </a:r>
            <a:r>
              <a:rPr lang="ko-KR" altLang="en-US" sz="1000" b="1" dirty="0">
                <a:latin typeface="맑은 고딕" panose="020B0503020000020004" pitchFamily="50" charset="-127"/>
              </a:rPr>
              <a:t>호선에 위치한 스마트교차로 </a:t>
            </a:r>
            <a:r>
              <a:rPr lang="en-US" altLang="ko-KR" sz="1000" b="1" dirty="0">
                <a:latin typeface="맑은 고딕" panose="020B0503020000020004" pitchFamily="50" charset="-127"/>
              </a:rPr>
              <a:t>8</a:t>
            </a:r>
            <a:r>
              <a:rPr lang="ko-KR" altLang="en-US" sz="1000" b="1" dirty="0">
                <a:latin typeface="맑은 고딕" panose="020B0503020000020004" pitchFamily="50" charset="-127"/>
              </a:rPr>
              <a:t>개의 </a:t>
            </a:r>
            <a:r>
              <a:rPr lang="en-US" altLang="ko-KR" sz="1000" b="1" dirty="0">
                <a:latin typeface="맑은 고딕" panose="020B0503020000020004" pitchFamily="50" charset="-127"/>
              </a:rPr>
              <a:t>15</a:t>
            </a:r>
            <a:r>
              <a:rPr lang="ko-KR" altLang="en-US" sz="1000" b="1" dirty="0">
                <a:latin typeface="맑은 고딕" panose="020B0503020000020004" pitchFamily="50" charset="-127"/>
              </a:rPr>
              <a:t>분 단위 </a:t>
            </a:r>
            <a:r>
              <a:rPr lang="en-US" altLang="ko-KR" sz="1000" b="1" dirty="0">
                <a:latin typeface="맑은 고딕" panose="020B0503020000020004" pitchFamily="50" charset="-127"/>
              </a:rPr>
              <a:t>LOS </a:t>
            </a:r>
            <a:r>
              <a:rPr lang="ko-KR" altLang="en-US" sz="1000" b="1" dirty="0">
                <a:latin typeface="맑은 고딕" panose="020B0503020000020004" pitchFamily="50" charset="-127"/>
              </a:rPr>
              <a:t>그래프임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>
                <a:latin typeface="나눔스퀘어"/>
              </a:rPr>
              <a:t>» </a:t>
            </a:r>
            <a:r>
              <a:rPr lang="ko-KR" altLang="en-US" sz="1000" b="1" dirty="0">
                <a:latin typeface="나눔스퀘어"/>
              </a:rPr>
              <a:t>교차로의 순서는 북</a:t>
            </a:r>
            <a:r>
              <a:rPr lang="ko-KR" altLang="en-US" sz="1000" b="1" dirty="0" smtClean="0">
                <a:latin typeface="나눔스퀘어"/>
              </a:rPr>
              <a:t>쪽에 </a:t>
            </a:r>
            <a:r>
              <a:rPr lang="ko-KR" altLang="en-US" sz="1000" b="1" dirty="0">
                <a:latin typeface="나눔스퀘어"/>
              </a:rPr>
              <a:t>위치한 그래프부터</a:t>
            </a:r>
            <a:r>
              <a:rPr lang="en-US" altLang="ko-KR" sz="1000" b="1" dirty="0">
                <a:latin typeface="나눔스퀘어"/>
              </a:rPr>
              <a:t> </a:t>
            </a:r>
            <a:r>
              <a:rPr lang="ko-KR" altLang="en-US" sz="1000" b="1" dirty="0">
                <a:latin typeface="나눔스퀘어"/>
              </a:rPr>
              <a:t>남</a:t>
            </a:r>
            <a:r>
              <a:rPr lang="ko-KR" altLang="en-US" sz="1000" b="1" dirty="0" smtClean="0">
                <a:latin typeface="나눔스퀘어"/>
              </a:rPr>
              <a:t>쪽으로의 </a:t>
            </a:r>
            <a:r>
              <a:rPr lang="ko-KR" altLang="en-US" sz="1000" b="1" dirty="0">
                <a:latin typeface="나눔스퀘어"/>
              </a:rPr>
              <a:t>진행 방향 순서대로 배치함</a:t>
            </a:r>
            <a:r>
              <a:rPr lang="en-US" altLang="ko-KR" sz="1000" b="1" dirty="0">
                <a:latin typeface="나눔스퀘어"/>
              </a:rPr>
              <a:t>.</a:t>
            </a:r>
            <a:endParaRPr lang="en-US" altLang="ko-KR" sz="1000" b="1" dirty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각 교차로의 남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뱡향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</a:rPr>
              <a:t>데이터에 해당함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  <a:endParaRPr lang="en-US" altLang="ko-KR" sz="1000" b="1" dirty="0">
              <a:latin typeface="맑은 고딕" panose="020B0503020000020004" pitchFamily="50" charset="-127"/>
            </a:endParaRPr>
          </a:p>
        </p:txBody>
      </p:sp>
      <p:pic>
        <p:nvPicPr>
          <p:cNvPr id="17" name="slide2" descr="359남_">
            <a:extLst>
              <a:ext uri="{FF2B5EF4-FFF2-40B4-BE49-F238E27FC236}">
                <a16:creationId xmlns="" xmlns:a16="http://schemas.microsoft.com/office/drawing/2014/main" id="{A0D3A5BE-9B65-4626-9B8C-F5409BD0E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7" y="2982096"/>
            <a:ext cx="2625335" cy="2100268"/>
          </a:xfrm>
          <a:prstGeom prst="rect">
            <a:avLst/>
          </a:prstGeom>
        </p:spPr>
      </p:pic>
      <p:pic>
        <p:nvPicPr>
          <p:cNvPr id="18" name="slide3" descr="359남_ (2)">
            <a:extLst>
              <a:ext uri="{FF2B5EF4-FFF2-40B4-BE49-F238E27FC236}">
                <a16:creationId xmlns="" xmlns:a16="http://schemas.microsoft.com/office/drawing/2014/main" id="{B6477DA9-19EF-48D4-8D7F-42C095A31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03" y="2982096"/>
            <a:ext cx="2643694" cy="2114955"/>
          </a:xfrm>
          <a:prstGeom prst="rect">
            <a:avLst/>
          </a:prstGeom>
        </p:spPr>
      </p:pic>
      <p:pic>
        <p:nvPicPr>
          <p:cNvPr id="19" name="slide4" descr="359남_ (3)">
            <a:extLst>
              <a:ext uri="{FF2B5EF4-FFF2-40B4-BE49-F238E27FC236}">
                <a16:creationId xmlns="" xmlns:a16="http://schemas.microsoft.com/office/drawing/2014/main" id="{B356E2E2-4DAF-49CD-B39F-B1B66DFA4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41" y="5977595"/>
            <a:ext cx="2635341" cy="2108273"/>
          </a:xfrm>
          <a:prstGeom prst="rect">
            <a:avLst/>
          </a:prstGeom>
        </p:spPr>
      </p:pic>
      <p:pic>
        <p:nvPicPr>
          <p:cNvPr id="20" name="slide5" descr="359남_ (4)">
            <a:extLst>
              <a:ext uri="{FF2B5EF4-FFF2-40B4-BE49-F238E27FC236}">
                <a16:creationId xmlns="" xmlns:a16="http://schemas.microsoft.com/office/drawing/2014/main" id="{3ED848DB-70B7-4370-ADE2-DF599B5659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30" y="5966962"/>
            <a:ext cx="2644767" cy="21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4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171" y="515470"/>
            <a:ext cx="6099586" cy="3104542"/>
            <a:chOff x="454151" y="457199"/>
            <a:chExt cx="6720840" cy="3420745"/>
          </a:xfrm>
        </p:grpSpPr>
        <p:sp>
          <p:nvSpPr>
            <p:cNvPr id="3" name="object 3"/>
            <p:cNvSpPr/>
            <p:nvPr/>
          </p:nvSpPr>
          <p:spPr>
            <a:xfrm>
              <a:off x="454152" y="457199"/>
              <a:ext cx="6720840" cy="3420745"/>
            </a:xfrm>
            <a:custGeom>
              <a:avLst/>
              <a:gdLst/>
              <a:ahLst/>
              <a:cxnLst/>
              <a:rect l="l" t="t" r="r" b="b"/>
              <a:pathLst>
                <a:path w="6720840" h="3420745">
                  <a:moveTo>
                    <a:pt x="608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0" y="3420491"/>
                  </a:lnTo>
                  <a:lnTo>
                    <a:pt x="6083" y="3420491"/>
                  </a:lnTo>
                  <a:lnTo>
                    <a:pt x="6083" y="6096"/>
                  </a:lnTo>
                  <a:lnTo>
                    <a:pt x="6083" y="0"/>
                  </a:lnTo>
                  <a:close/>
                </a:path>
                <a:path w="6720840" h="3420745">
                  <a:moveTo>
                    <a:pt x="6720840" y="0"/>
                  </a:moveTo>
                  <a:lnTo>
                    <a:pt x="6714744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6714744" y="6096"/>
                  </a:lnTo>
                  <a:lnTo>
                    <a:pt x="6714744" y="3420491"/>
                  </a:lnTo>
                  <a:lnTo>
                    <a:pt x="6720840" y="3420491"/>
                  </a:lnTo>
                  <a:lnTo>
                    <a:pt x="6720840" y="6096"/>
                  </a:lnTo>
                  <a:lnTo>
                    <a:pt x="67208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4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561" y="800798"/>
              <a:ext cx="5242631" cy="29454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14938" y="3622547"/>
            <a:ext cx="6094399" cy="438452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7492" rIns="0" bIns="0" rtlCol="0">
            <a:spAutoFit/>
          </a:bodyPr>
          <a:lstStyle/>
          <a:p>
            <a:pPr algn="ctr"/>
            <a:endParaRPr lang="en-US" altLang="ko-KR" sz="700" b="1" dirty="0" smtClean="0"/>
          </a:p>
          <a:p>
            <a:pPr algn="ctr"/>
            <a:r>
              <a:rPr lang="ko-KR" altLang="ko-KR" sz="700" b="1" dirty="0" smtClean="0"/>
              <a:t> </a:t>
            </a:r>
            <a:r>
              <a:rPr lang="ko-KR" altLang="ko-KR" sz="700" b="1" dirty="0"/>
              <a:t>전체 보행자의 수는 기본적으로 평일이 주말보다 훨씬 많은 것을 알 수 있다</a:t>
            </a:r>
            <a:r>
              <a:rPr lang="en-US" altLang="ko-KR" sz="700" b="1" dirty="0"/>
              <a:t>. </a:t>
            </a:r>
            <a:endParaRPr lang="ko-KR" altLang="ko-KR" sz="700" b="1" dirty="0"/>
          </a:p>
          <a:p>
            <a:pPr algn="ctr"/>
            <a:r>
              <a:rPr lang="ko-KR" altLang="ko-KR" sz="700" b="1" dirty="0"/>
              <a:t>그 중 목요일 </a:t>
            </a:r>
            <a:r>
              <a:rPr lang="en-US" altLang="ko-KR" sz="700" b="1" dirty="0"/>
              <a:t>/</a:t>
            </a:r>
            <a:r>
              <a:rPr lang="ko-KR" altLang="ko-KR" sz="700" b="1" dirty="0"/>
              <a:t>금요일이 가장 많은 보행자 수를 보인다</a:t>
            </a:r>
            <a:r>
              <a:rPr lang="en-US" altLang="ko-KR" sz="700" b="1" dirty="0"/>
              <a:t>. </a:t>
            </a:r>
            <a:r>
              <a:rPr lang="ko-KR" altLang="ko-KR" sz="700" b="1" dirty="0"/>
              <a:t>그리고 주말은 평일보다 시간당 평균 보행자 수가 훨씬 적고 그 중 일요일에 보행자 수가 가장 적다</a:t>
            </a:r>
            <a:r>
              <a:rPr lang="en-US" altLang="ko-KR" sz="700" b="1" dirty="0" smtClean="0"/>
              <a:t>.</a:t>
            </a:r>
          </a:p>
          <a:p>
            <a:pPr algn="ctr"/>
            <a:endParaRPr sz="700" b="1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412" y="4913926"/>
            <a:ext cx="1448825" cy="22105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>
              <a:spcBef>
                <a:spcPts val="91"/>
              </a:spcBef>
            </a:pPr>
            <a:r>
              <a:rPr sz="1361" b="1" spc="-95" dirty="0">
                <a:latin typeface="Malgun Gothic"/>
                <a:cs typeface="Malgun Gothic"/>
              </a:rPr>
              <a:t>Ⅱ-3-</a:t>
            </a:r>
            <a:r>
              <a:rPr sz="1361" b="1" spc="-50" dirty="0">
                <a:latin typeface="Malgun Gothic"/>
                <a:cs typeface="Malgun Gothic"/>
              </a:rPr>
              <a:t>2.</a:t>
            </a:r>
            <a:r>
              <a:rPr sz="1361" b="1" spc="-54" dirty="0">
                <a:latin typeface="Malgun Gothic"/>
                <a:cs typeface="Malgun Gothic"/>
              </a:rPr>
              <a:t> </a:t>
            </a:r>
            <a:r>
              <a:rPr sz="1361" b="1" spc="-64" dirty="0">
                <a:latin typeface="Malgun Gothic"/>
                <a:cs typeface="Malgun Gothic"/>
              </a:rPr>
              <a:t>현장별 </a:t>
            </a:r>
            <a:r>
              <a:rPr sz="1361" b="1" spc="-68" dirty="0">
                <a:latin typeface="Malgun Gothic"/>
                <a:cs typeface="Malgun Gothic"/>
              </a:rPr>
              <a:t>분석</a:t>
            </a:r>
            <a:endParaRPr sz="1361">
              <a:latin typeface="Malgun Gothic"/>
              <a:cs typeface="Malgun Gothic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19297"/>
              </p:ext>
            </p:extLst>
          </p:nvPr>
        </p:nvGraphicFramePr>
        <p:xfrm>
          <a:off x="412171" y="5292211"/>
          <a:ext cx="6002766" cy="3151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0807"/>
                <a:gridCol w="3001959"/>
              </a:tblGrid>
              <a:tr h="25841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002665">
                        <a:lnSpc>
                          <a:spcPct val="100000"/>
                        </a:lnSpc>
                      </a:pPr>
                      <a:r>
                        <a:rPr sz="600" b="1" spc="-30" dirty="0">
                          <a:latin typeface="Malgun Gothic"/>
                          <a:cs typeface="Malgun Gothic"/>
                        </a:rPr>
                        <a:t>그래프11[금촌119안전센터보행자수]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100455">
                        <a:lnSpc>
                          <a:spcPct val="100000"/>
                        </a:lnSpc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그래프12[노인복지관보행자수]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0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금촌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119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안전센터의 경우 역시 평일이 주말보다 보행자가 많은 경향을 보이고 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금까지 상승 추세를 보이고 이후 감소 추세를 보인다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노인복지관의 경우도 평일이 주말보다 보행자가 많지만 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평일 중 수요일이 가장 적은 보행자 수를 보이고 있다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437" y="5547657"/>
            <a:ext cx="2551979" cy="20208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5055" y="5547767"/>
            <a:ext cx="2393506" cy="20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58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28172" y="2578708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6" y="1223293"/>
          <a:ext cx="5328158" cy="25725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558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66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일정한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를 유지하고 있으며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심야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새벽 시간에는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개선되는 경향이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출근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시간과 오후 전반적으로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 낮아지며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특히 퇴근 시간 전후로 빈도가 더 높음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9" y="969243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지산초교사거리</a:t>
            </a:r>
            <a:endParaRPr lang="en-US" altLang="ko-KR" sz="900" b="1" dirty="0" smtClean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2" y="4223221"/>
          <a:ext cx="5328158" cy="268084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29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00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규칙적으로 출퇴근 시간에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낮아지는 경향을 보임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출근 시간대의 경우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6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 전후와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이후로 두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번에 나누어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낮아지는 독특한 경향을 보이며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17~21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시는 항상 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값이 낮아짐</a:t>
                      </a:r>
                      <a:r>
                        <a:rPr lang="en-US" altLang="ko-KR" sz="7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93496" y="948629"/>
            <a:ext cx="279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한빛</a:t>
            </a:r>
            <a:r>
              <a:rPr lang="en-US" altLang="ko-KR" sz="900" b="1" dirty="0" smtClean="0">
                <a:latin typeface="나눔스퀘어"/>
              </a:rPr>
              <a:t>5</a:t>
            </a:r>
            <a:r>
              <a:rPr lang="ko-KR" altLang="en-US" sz="900" b="1" dirty="0" err="1" smtClean="0">
                <a:latin typeface="나눔스퀘어"/>
              </a:rPr>
              <a:t>단지앞교차로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0821" y="3957212"/>
            <a:ext cx="2751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야당과선교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05126" y="3946296"/>
            <a:ext cx="3267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한빛지하차도상부교차로</a:t>
            </a:r>
            <a:endParaRPr lang="ko-KR" altLang="en-US" sz="900" b="1" dirty="0">
              <a:latin typeface="나눔스퀘어"/>
            </a:endParaRPr>
          </a:p>
        </p:txBody>
      </p:sp>
      <p:pic>
        <p:nvPicPr>
          <p:cNvPr id="14" name="slide6" descr="359남_ (5)">
            <a:extLst>
              <a:ext uri="{FF2B5EF4-FFF2-40B4-BE49-F238E27FC236}">
                <a16:creationId xmlns="" xmlns:a16="http://schemas.microsoft.com/office/drawing/2014/main" id="{9776ED1E-6D2E-4EC1-941D-62435EA8F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0" y="1235252"/>
            <a:ext cx="2638659" cy="2124638"/>
          </a:xfrm>
          <a:prstGeom prst="rect">
            <a:avLst/>
          </a:prstGeom>
        </p:spPr>
      </p:pic>
      <p:pic>
        <p:nvPicPr>
          <p:cNvPr id="15" name="slide7" descr="359남_ (6)">
            <a:extLst>
              <a:ext uri="{FF2B5EF4-FFF2-40B4-BE49-F238E27FC236}">
                <a16:creationId xmlns="" xmlns:a16="http://schemas.microsoft.com/office/drawing/2014/main" id="{6B0478D4-82E5-43BB-AE26-B0FA7174C1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36" y="1248574"/>
            <a:ext cx="2639145" cy="2111316"/>
          </a:xfrm>
          <a:prstGeom prst="rect">
            <a:avLst/>
          </a:prstGeom>
        </p:spPr>
      </p:pic>
      <p:pic>
        <p:nvPicPr>
          <p:cNvPr id="16" name="slide8" descr="359남_ (7)">
            <a:extLst>
              <a:ext uri="{FF2B5EF4-FFF2-40B4-BE49-F238E27FC236}">
                <a16:creationId xmlns="" xmlns:a16="http://schemas.microsoft.com/office/drawing/2014/main" id="{FBB7D16C-28BA-48FB-BFE7-25BCCA25BC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" y="4239637"/>
            <a:ext cx="2638659" cy="2110927"/>
          </a:xfrm>
          <a:prstGeom prst="rect">
            <a:avLst/>
          </a:prstGeom>
        </p:spPr>
      </p:pic>
      <p:pic>
        <p:nvPicPr>
          <p:cNvPr id="17" name="slide9" descr="359남_ (8)">
            <a:extLst>
              <a:ext uri="{FF2B5EF4-FFF2-40B4-BE49-F238E27FC236}">
                <a16:creationId xmlns="" xmlns:a16="http://schemas.microsoft.com/office/drawing/2014/main" id="{3B80AEB3-9EDF-4477-9812-78D5960741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2" y="4239962"/>
            <a:ext cx="2619419" cy="20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28172" y="2950848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6" y="2956401"/>
          <a:ext cx="5328158" cy="25725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558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66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6~20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사이 전반적으로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낮아짐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9~14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21~22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낮아지며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20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시에는 급격히 완화됨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9" y="2702351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smtClean="0">
                <a:latin typeface="나눔스퀘어"/>
              </a:rPr>
              <a:t>산내교차로</a:t>
            </a:r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2" y="5956329"/>
          <a:ext cx="5328158" cy="25430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29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00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출근 시간에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나빠지는 반면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퇴근 시간에는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좋아짐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출퇴근 시간에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큰 폭으로 나빠지므로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출퇴근 교통량이 매우 많음을 유추할 수 있음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8133" y="2447547"/>
            <a:ext cx="1338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smtClean="0">
                <a:latin typeface="나눔스퀘어"/>
              </a:rPr>
              <a:t>좌향</a:t>
            </a:r>
            <a:r>
              <a:rPr lang="en-US" altLang="ko-KR" sz="900" b="1" dirty="0" smtClean="0">
                <a:latin typeface="나눔스퀘어"/>
              </a:rPr>
              <a:t>(</a:t>
            </a:r>
            <a:r>
              <a:rPr lang="ko-KR" altLang="en-US" sz="900" b="1" dirty="0" smtClean="0">
                <a:latin typeface="나눔스퀘어"/>
              </a:rPr>
              <a:t>동</a:t>
            </a:r>
            <a:r>
              <a:rPr lang="ko-KR" altLang="en-US" sz="900" b="1" dirty="0">
                <a:latin typeface="나눔스퀘어"/>
              </a:rPr>
              <a:t> </a:t>
            </a:r>
            <a:r>
              <a:rPr lang="ko-KR" altLang="en-US" sz="900" b="1" dirty="0" smtClean="0">
                <a:latin typeface="나눔스퀘어"/>
              </a:rPr>
              <a:t>→서</a:t>
            </a:r>
            <a:r>
              <a:rPr lang="en-US" altLang="ko-KR" sz="900" b="1" dirty="0" smtClean="0">
                <a:latin typeface="나눔스퀘어"/>
              </a:rPr>
              <a:t>)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5868" y="732616"/>
            <a:ext cx="1109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3496" y="2681737"/>
            <a:ext cx="279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다율교차로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1001" y="5679404"/>
            <a:ext cx="2751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와동교차로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05126" y="5679404"/>
            <a:ext cx="3267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금촌교차로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2742" y="1147604"/>
            <a:ext cx="5890161" cy="1136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</a:t>
            </a:r>
            <a:r>
              <a:rPr lang="ko-KR" altLang="en-US" sz="1000" b="1" dirty="0">
                <a:latin typeface="맑은 고딕" panose="020B0503020000020004" pitchFamily="50" charset="-127"/>
              </a:rPr>
              <a:t> 지방도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56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호선에 </a:t>
            </a:r>
            <a:r>
              <a:rPr lang="ko-KR" altLang="en-US" sz="1000" b="1" dirty="0">
                <a:latin typeface="맑은 고딕" panose="020B0503020000020004" pitchFamily="50" charset="-127"/>
              </a:rPr>
              <a:t>위치한 스마트교차로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4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개의 </a:t>
            </a:r>
            <a:r>
              <a:rPr lang="en-US" altLang="ko-KR" sz="1000" b="1" dirty="0">
                <a:latin typeface="맑은 고딕" panose="020B0503020000020004" pitchFamily="50" charset="-127"/>
              </a:rPr>
              <a:t>15</a:t>
            </a:r>
            <a:r>
              <a:rPr lang="ko-KR" altLang="en-US" sz="1000" b="1" dirty="0">
                <a:latin typeface="맑은 고딕" panose="020B0503020000020004" pitchFamily="50" charset="-127"/>
              </a:rPr>
              <a:t>분 단위 </a:t>
            </a:r>
            <a:r>
              <a:rPr lang="en-US" altLang="ko-KR" sz="1000" b="1" dirty="0">
                <a:latin typeface="맑은 고딕" panose="020B0503020000020004" pitchFamily="50" charset="-127"/>
              </a:rPr>
              <a:t>LOS </a:t>
            </a:r>
            <a:r>
              <a:rPr lang="ko-KR" altLang="en-US" sz="1000" b="1" dirty="0">
                <a:latin typeface="맑은 고딕" panose="020B0503020000020004" pitchFamily="50" charset="-127"/>
              </a:rPr>
              <a:t>그래프임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>
                <a:latin typeface="나눔스퀘어"/>
              </a:rPr>
              <a:t>» </a:t>
            </a:r>
            <a:r>
              <a:rPr lang="ko-KR" altLang="en-US" sz="1000" b="1" dirty="0" err="1">
                <a:latin typeface="나눔스퀘어"/>
              </a:rPr>
              <a:t>파주로하스요양병원</a:t>
            </a:r>
            <a:r>
              <a:rPr lang="ko-KR" altLang="en-US" sz="1000" b="1" dirty="0">
                <a:latin typeface="나눔스퀘어"/>
              </a:rPr>
              <a:t> 교차로는 </a:t>
            </a:r>
            <a:r>
              <a:rPr lang="en-US" altLang="ko-KR" sz="1000" b="1" dirty="0">
                <a:latin typeface="나눔스퀘어"/>
              </a:rPr>
              <a:t>LOS </a:t>
            </a:r>
            <a:r>
              <a:rPr lang="ko-KR" altLang="en-US" sz="1000" b="1" dirty="0">
                <a:latin typeface="나눔스퀘어"/>
              </a:rPr>
              <a:t>데이터가 없어 제외함</a:t>
            </a:r>
            <a:r>
              <a:rPr lang="en-US" altLang="ko-KR" sz="1000" b="1" dirty="0">
                <a:latin typeface="나눔스퀘어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나눔스퀘어"/>
              </a:rPr>
              <a:t>» </a:t>
            </a:r>
            <a:r>
              <a:rPr lang="ko-KR" altLang="en-US" sz="1000" b="1" dirty="0">
                <a:latin typeface="나눔스퀘어"/>
              </a:rPr>
              <a:t>교차로의 순서는 </a:t>
            </a:r>
            <a:r>
              <a:rPr lang="ko-KR" altLang="en-US" sz="1000" b="1" dirty="0" smtClean="0">
                <a:latin typeface="나눔스퀘어"/>
              </a:rPr>
              <a:t>서쪽에 </a:t>
            </a:r>
            <a:r>
              <a:rPr lang="ko-KR" altLang="en-US" sz="1000" b="1" dirty="0">
                <a:latin typeface="나눔스퀘어"/>
              </a:rPr>
              <a:t>위치한 그래프부터</a:t>
            </a:r>
            <a:r>
              <a:rPr lang="en-US" altLang="ko-KR" sz="1000" b="1" dirty="0">
                <a:latin typeface="나눔스퀘어"/>
              </a:rPr>
              <a:t> </a:t>
            </a:r>
            <a:r>
              <a:rPr lang="ko-KR" altLang="en-US" sz="1000" b="1" dirty="0">
                <a:latin typeface="나눔스퀘어"/>
              </a:rPr>
              <a:t>동</a:t>
            </a:r>
            <a:r>
              <a:rPr lang="ko-KR" altLang="en-US" sz="1000" b="1" dirty="0" smtClean="0">
                <a:latin typeface="나눔스퀘어"/>
              </a:rPr>
              <a:t>쪽으로의 </a:t>
            </a:r>
            <a:r>
              <a:rPr lang="ko-KR" altLang="en-US" sz="1000" b="1" dirty="0">
                <a:latin typeface="나눔스퀘어"/>
              </a:rPr>
              <a:t>진행 방향 순서대로 배치함</a:t>
            </a:r>
            <a:r>
              <a:rPr lang="en-US" altLang="ko-KR" sz="1000" b="1" dirty="0">
                <a:latin typeface="나눔스퀘어"/>
              </a:rPr>
              <a:t>.</a:t>
            </a:r>
            <a:endParaRPr lang="en-US" altLang="ko-KR" sz="1000" b="1" dirty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각 교차로의 동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뱡향의</a:t>
            </a:r>
            <a:r>
              <a:rPr lang="ko-KR" altLang="en-US" sz="1000" b="1" dirty="0">
                <a:latin typeface="맑은 고딕" panose="020B0503020000020004" pitchFamily="50" charset="-127"/>
              </a:rPr>
              <a:t> 데이터에 해당함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  <a:endParaRPr lang="en-US" altLang="ko-KR" sz="1000" b="1" dirty="0">
              <a:latin typeface="맑은 고딕" panose="020B0503020000020004" pitchFamily="50" charset="-127"/>
            </a:endParaRPr>
          </a:p>
        </p:txBody>
      </p:sp>
      <p:pic>
        <p:nvPicPr>
          <p:cNvPr id="17" name="slide11" descr="56동_">
            <a:extLst>
              <a:ext uri="{FF2B5EF4-FFF2-40B4-BE49-F238E27FC236}">
                <a16:creationId xmlns="" xmlns:a16="http://schemas.microsoft.com/office/drawing/2014/main" id="{06D67732-9A16-4C7E-9A75-B0B07629D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9" y="2977884"/>
            <a:ext cx="2635010" cy="2108008"/>
          </a:xfrm>
          <a:prstGeom prst="rect">
            <a:avLst/>
          </a:prstGeom>
        </p:spPr>
      </p:pic>
      <p:pic>
        <p:nvPicPr>
          <p:cNvPr id="18" name="slide12" descr="56동_ (2)">
            <a:extLst>
              <a:ext uri="{FF2B5EF4-FFF2-40B4-BE49-F238E27FC236}">
                <a16:creationId xmlns="" xmlns:a16="http://schemas.microsoft.com/office/drawing/2014/main" id="{451327D1-5205-40E2-BDBE-05F1A8159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64" y="2977885"/>
            <a:ext cx="2635010" cy="2108008"/>
          </a:xfrm>
          <a:prstGeom prst="rect">
            <a:avLst/>
          </a:prstGeom>
        </p:spPr>
      </p:pic>
      <p:pic>
        <p:nvPicPr>
          <p:cNvPr id="19" name="slide13" descr="56동_ (3)">
            <a:extLst>
              <a:ext uri="{FF2B5EF4-FFF2-40B4-BE49-F238E27FC236}">
                <a16:creationId xmlns="" xmlns:a16="http://schemas.microsoft.com/office/drawing/2014/main" id="{E29678CA-34D1-4DF2-AB27-006CAF5203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9" y="5977595"/>
            <a:ext cx="2635010" cy="2108008"/>
          </a:xfrm>
          <a:prstGeom prst="rect">
            <a:avLst/>
          </a:prstGeom>
        </p:spPr>
      </p:pic>
      <p:pic>
        <p:nvPicPr>
          <p:cNvPr id="20" name="slide14" descr="56동_ (4)">
            <a:extLst>
              <a:ext uri="{FF2B5EF4-FFF2-40B4-BE49-F238E27FC236}">
                <a16:creationId xmlns="" xmlns:a16="http://schemas.microsoft.com/office/drawing/2014/main" id="{45E4B0C5-7DD5-4A25-8019-229D42EAC4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64" y="5977595"/>
            <a:ext cx="2635010" cy="21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>
            <a:spLocks/>
          </p:cNvSpPr>
          <p:nvPr/>
        </p:nvSpPr>
        <p:spPr>
          <a:xfrm>
            <a:off x="428172" y="2950848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8926" y="2956401"/>
          <a:ext cx="5328158" cy="25725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558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66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~5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시의 심야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새벽 시간에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 좋아지며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출퇴근 시간에도 대부분 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가 일정함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출퇴근 시간을 포함한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6~9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15~20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가 나빠짐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15979" y="2702351"/>
            <a:ext cx="2736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smtClean="0">
                <a:latin typeface="나눔스퀘어"/>
              </a:rPr>
              <a:t>산내교차로</a:t>
            </a:r>
            <a:r>
              <a:rPr lang="en-US" altLang="ko-KR" sz="900" b="1" dirty="0" smtClean="0">
                <a:latin typeface="나눔스퀘어"/>
              </a:rPr>
              <a:t> </a:t>
            </a:r>
            <a:endParaRPr lang="ko-KR" altLang="en-US" sz="900" b="1" dirty="0">
              <a:latin typeface="나눔스퀘어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788672" y="5956329"/>
          <a:ext cx="5328158" cy="25430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079"/>
                <a:gridCol w="2664079"/>
              </a:tblGrid>
              <a:tr h="21329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00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 이후부터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낮아지기 시작하여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15~19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시에 가장 낮음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일과 시간에 점차 교통량이 많아져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낮아지며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9~11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시에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가장 낮음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LOS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변화가 큼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8133" y="2447547"/>
            <a:ext cx="1338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err="1">
                <a:latin typeface="나눔스퀘어"/>
              </a:rPr>
              <a:t>우</a:t>
            </a:r>
            <a:r>
              <a:rPr lang="ko-KR" altLang="en-US" sz="900" b="1" dirty="0" err="1" smtClean="0">
                <a:latin typeface="나눔스퀘어"/>
              </a:rPr>
              <a:t>향</a:t>
            </a:r>
            <a:r>
              <a:rPr lang="en-US" altLang="ko-KR" sz="900" b="1" dirty="0" smtClean="0">
                <a:latin typeface="나눔스퀘어"/>
              </a:rPr>
              <a:t>(</a:t>
            </a:r>
            <a:r>
              <a:rPr lang="ko-KR" altLang="en-US" sz="900" b="1" dirty="0">
                <a:latin typeface="나눔스퀘어"/>
              </a:rPr>
              <a:t>서 </a:t>
            </a:r>
            <a:r>
              <a:rPr lang="ko-KR" altLang="en-US" sz="900" b="1" dirty="0" smtClean="0">
                <a:latin typeface="나눔스퀘어"/>
              </a:rPr>
              <a:t>→동</a:t>
            </a:r>
            <a:r>
              <a:rPr lang="en-US" altLang="ko-KR" sz="900" b="1" dirty="0" smtClean="0">
                <a:latin typeface="나눔스퀘어"/>
              </a:rPr>
              <a:t>)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5868" y="732616"/>
            <a:ext cx="1109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호선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93496" y="2681737"/>
            <a:ext cx="279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다율교차로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1001" y="5679404"/>
            <a:ext cx="2751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와동교차로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05126" y="5679404"/>
            <a:ext cx="3267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err="1" smtClean="0">
                <a:latin typeface="나눔스퀘어"/>
              </a:rPr>
              <a:t>금촌교차로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2742" y="1147604"/>
            <a:ext cx="5890161" cy="1136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</a:t>
            </a:r>
            <a:r>
              <a:rPr lang="ko-KR" altLang="en-US" sz="1000" b="1" dirty="0">
                <a:latin typeface="맑은 고딕" panose="020B0503020000020004" pitchFamily="50" charset="-127"/>
              </a:rPr>
              <a:t> 지방도 </a:t>
            </a:r>
            <a:r>
              <a:rPr lang="en-US" altLang="ko-KR" sz="1000" b="1" dirty="0">
                <a:latin typeface="맑은 고딕" panose="020B0503020000020004" pitchFamily="50" charset="-127"/>
              </a:rPr>
              <a:t>56</a:t>
            </a:r>
            <a:r>
              <a:rPr lang="ko-KR" altLang="en-US" sz="1000" b="1" dirty="0">
                <a:latin typeface="맑은 고딕" panose="020B0503020000020004" pitchFamily="50" charset="-127"/>
              </a:rPr>
              <a:t>호선에 위치한 스마트교차로 </a:t>
            </a:r>
            <a:r>
              <a:rPr lang="en-US" altLang="ko-KR" sz="1000" b="1" dirty="0">
                <a:latin typeface="맑은 고딕" panose="020B0503020000020004" pitchFamily="50" charset="-127"/>
              </a:rPr>
              <a:t>4</a:t>
            </a:r>
            <a:r>
              <a:rPr lang="ko-KR" altLang="en-US" sz="1000" b="1" dirty="0">
                <a:latin typeface="맑은 고딕" panose="020B0503020000020004" pitchFamily="50" charset="-127"/>
              </a:rPr>
              <a:t>개의 </a:t>
            </a:r>
            <a:r>
              <a:rPr lang="en-US" altLang="ko-KR" sz="1000" b="1" dirty="0">
                <a:latin typeface="맑은 고딕" panose="020B0503020000020004" pitchFamily="50" charset="-127"/>
              </a:rPr>
              <a:t>15</a:t>
            </a:r>
            <a:r>
              <a:rPr lang="ko-KR" altLang="en-US" sz="1000" b="1" dirty="0">
                <a:latin typeface="맑은 고딕" panose="020B0503020000020004" pitchFamily="50" charset="-127"/>
              </a:rPr>
              <a:t>분 단위 </a:t>
            </a:r>
            <a:r>
              <a:rPr lang="en-US" altLang="ko-KR" sz="1000" b="1" dirty="0">
                <a:latin typeface="맑은 고딕" panose="020B0503020000020004" pitchFamily="50" charset="-127"/>
              </a:rPr>
              <a:t>LOS </a:t>
            </a:r>
            <a:r>
              <a:rPr lang="ko-KR" altLang="en-US" sz="1000" b="1" dirty="0">
                <a:latin typeface="맑은 고딕" panose="020B0503020000020004" pitchFamily="50" charset="-127"/>
              </a:rPr>
              <a:t>그래프임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>
                <a:latin typeface="나눔스퀘어"/>
              </a:rPr>
              <a:t>» </a:t>
            </a:r>
            <a:r>
              <a:rPr lang="ko-KR" altLang="en-US" sz="1000" b="1" dirty="0" err="1">
                <a:latin typeface="나눔스퀘어"/>
              </a:rPr>
              <a:t>파주로하스요양병원</a:t>
            </a:r>
            <a:r>
              <a:rPr lang="ko-KR" altLang="en-US" sz="1000" b="1" dirty="0">
                <a:latin typeface="나눔스퀘어"/>
              </a:rPr>
              <a:t> 교차로는 </a:t>
            </a:r>
            <a:r>
              <a:rPr lang="en-US" altLang="ko-KR" sz="1000" b="1" dirty="0">
                <a:latin typeface="나눔스퀘어"/>
              </a:rPr>
              <a:t>LOS </a:t>
            </a:r>
            <a:r>
              <a:rPr lang="ko-KR" altLang="en-US" sz="1000" b="1" dirty="0">
                <a:latin typeface="나눔스퀘어"/>
              </a:rPr>
              <a:t>데이터가 없어 제외함</a:t>
            </a:r>
            <a:r>
              <a:rPr lang="en-US" altLang="ko-KR" sz="1000" b="1" dirty="0">
                <a:latin typeface="나눔스퀘어"/>
              </a:rPr>
              <a:t>.</a:t>
            </a:r>
          </a:p>
          <a:p>
            <a:pPr algn="just"/>
            <a:r>
              <a:rPr lang="en-US" altLang="ko-KR" sz="1000" b="1" dirty="0">
                <a:latin typeface="나눔스퀘어"/>
              </a:rPr>
              <a:t>» </a:t>
            </a:r>
            <a:r>
              <a:rPr lang="ko-KR" altLang="en-US" sz="1000" b="1" dirty="0">
                <a:latin typeface="나눔스퀘어"/>
              </a:rPr>
              <a:t>교차로의 순서는 서쪽에 위치한 그래프부터</a:t>
            </a:r>
            <a:r>
              <a:rPr lang="en-US" altLang="ko-KR" sz="1000" b="1" dirty="0">
                <a:latin typeface="나눔스퀘어"/>
              </a:rPr>
              <a:t> </a:t>
            </a:r>
            <a:r>
              <a:rPr lang="ko-KR" altLang="en-US" sz="1000" b="1" dirty="0">
                <a:latin typeface="나눔스퀘어"/>
              </a:rPr>
              <a:t>동쪽으로의 진행 방향 순서대로 배치함</a:t>
            </a:r>
            <a:r>
              <a:rPr lang="en-US" altLang="ko-KR" sz="1000" b="1" dirty="0">
                <a:latin typeface="나눔스퀘어"/>
              </a:rPr>
              <a:t>.</a:t>
            </a:r>
            <a:endParaRPr lang="en-US" altLang="ko-KR" sz="1000" b="1" dirty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각 교차로의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서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뱡향의</a:t>
            </a:r>
            <a:r>
              <a:rPr lang="ko-KR" altLang="en-US" sz="1000" b="1" dirty="0">
                <a:latin typeface="맑은 고딕" panose="020B0503020000020004" pitchFamily="50" charset="-127"/>
              </a:rPr>
              <a:t> 데이터에 해당함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13" name="slide10" descr="56서_">
            <a:extLst>
              <a:ext uri="{FF2B5EF4-FFF2-40B4-BE49-F238E27FC236}">
                <a16:creationId xmlns="" xmlns:a16="http://schemas.microsoft.com/office/drawing/2014/main" id="{9795384A-0AE2-4FEA-8C8B-8A6BF883ED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" y="2978784"/>
            <a:ext cx="2642764" cy="2114211"/>
          </a:xfrm>
          <a:prstGeom prst="rect">
            <a:avLst/>
          </a:prstGeom>
        </p:spPr>
      </p:pic>
      <p:pic>
        <p:nvPicPr>
          <p:cNvPr id="14" name="slide11" descr="56서_ (2)">
            <a:extLst>
              <a:ext uri="{FF2B5EF4-FFF2-40B4-BE49-F238E27FC236}">
                <a16:creationId xmlns="" xmlns:a16="http://schemas.microsoft.com/office/drawing/2014/main" id="{25548618-7A7D-4D0E-9BB4-7FCBE34B3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16" y="2978784"/>
            <a:ext cx="2643581" cy="2117510"/>
          </a:xfrm>
          <a:prstGeom prst="rect">
            <a:avLst/>
          </a:prstGeom>
        </p:spPr>
      </p:pic>
      <p:pic>
        <p:nvPicPr>
          <p:cNvPr id="15" name="slide12" descr="56서_ (3)">
            <a:extLst>
              <a:ext uri="{FF2B5EF4-FFF2-40B4-BE49-F238E27FC236}">
                <a16:creationId xmlns="" xmlns:a16="http://schemas.microsoft.com/office/drawing/2014/main" id="{540EC331-D059-4E1A-B431-2F33E8EF99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78" y="5977595"/>
            <a:ext cx="2615646" cy="2092517"/>
          </a:xfrm>
          <a:prstGeom prst="rect">
            <a:avLst/>
          </a:prstGeom>
        </p:spPr>
      </p:pic>
      <p:pic>
        <p:nvPicPr>
          <p:cNvPr id="16" name="slide13" descr="56서_ (4)">
            <a:extLst>
              <a:ext uri="{FF2B5EF4-FFF2-40B4-BE49-F238E27FC236}">
                <a16:creationId xmlns="" xmlns:a16="http://schemas.microsoft.com/office/drawing/2014/main" id="{A2331834-B594-45FB-AB38-B06ABE7518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16" y="5977594"/>
            <a:ext cx="2615647" cy="20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404421" y="602230"/>
            <a:ext cx="41402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b="1" dirty="0" smtClean="0">
                <a:latin typeface="맑은 고딕" panose="020B0503020000020004" pitchFamily="50" charset="-127"/>
              </a:rPr>
              <a:t>Ⅵ.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시사점</a:t>
            </a:r>
            <a:endParaRPr lang="ko-KR" altLang="en-US" sz="2000" b="1" dirty="0">
              <a:latin typeface="나눔스퀘어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404421" y="1034915"/>
            <a:ext cx="6858000" cy="4326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ko-KR" altLang="en-US" sz="1500" b="1" dirty="0">
              <a:latin typeface="나눔스퀘어"/>
            </a:endParaRP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788925" y="565872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788671" y="787480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8948" y="1093272"/>
            <a:ext cx="600646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</a:t>
            </a:r>
            <a:r>
              <a:rPr lang="ko-KR" altLang="en-US" sz="1200" b="1" dirty="0">
                <a:latin typeface="나눔스퀘어"/>
              </a:rPr>
              <a:t> </a:t>
            </a:r>
            <a:r>
              <a:rPr lang="ko-KR" altLang="en-US" sz="1200" dirty="0" err="1" smtClean="0">
                <a:latin typeface="나눔스퀘어"/>
              </a:rPr>
              <a:t>금촌</a:t>
            </a:r>
            <a:r>
              <a:rPr lang="en-US" altLang="ko-KR" sz="1200" dirty="0" smtClean="0">
                <a:latin typeface="나눔스퀘어"/>
              </a:rPr>
              <a:t>, </a:t>
            </a:r>
            <a:r>
              <a:rPr lang="ko-KR" altLang="en-US" sz="1200" dirty="0" smtClean="0">
                <a:latin typeface="나눔스퀘어"/>
              </a:rPr>
              <a:t>운정 지역에 설치된 스마트교차로의 시간에 따른 통계적 분석으로 </a:t>
            </a:r>
            <a:r>
              <a:rPr lang="ko-KR" altLang="en-US" sz="1200" dirty="0" err="1" smtClean="0">
                <a:latin typeface="나눔스퀘어"/>
              </a:rPr>
              <a:t>빅데이터</a:t>
            </a:r>
            <a:endParaRPr lang="en-US" altLang="ko-KR" sz="1200" dirty="0" smtClean="0">
              <a:latin typeface="나눔스퀘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나눔스퀘어"/>
              </a:rPr>
              <a:t> </a:t>
            </a:r>
            <a:r>
              <a:rPr lang="en-US" altLang="ko-KR" sz="1200" dirty="0" smtClean="0">
                <a:latin typeface="나눔스퀘어"/>
              </a:rPr>
              <a:t>   </a:t>
            </a:r>
            <a:r>
              <a:rPr lang="ko-KR" altLang="en-US" sz="1200" dirty="0" smtClean="0">
                <a:latin typeface="나눔스퀘어"/>
              </a:rPr>
              <a:t>를 활용한 도로서비스수준 향상의 토대 마련</a:t>
            </a:r>
            <a:r>
              <a:rPr lang="en-US" altLang="ko-KR" sz="1200" dirty="0" smtClean="0">
                <a:latin typeface="나눔스퀘어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400" dirty="0" smtClean="0">
              <a:latin typeface="나눔스퀘어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나눔스퀘어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교통량 통계를 확인함으로써 공휴일이나 코로나 격리 수준과 같은 정책이 </a:t>
            </a:r>
            <a:r>
              <a:rPr lang="ko-KR" altLang="en-US" sz="1200" dirty="0" err="1" smtClean="0">
                <a:latin typeface="맑은 고딕" panose="020B0503020000020004" pitchFamily="50" charset="-127"/>
              </a:rPr>
              <a:t>도로흐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   </a:t>
            </a:r>
            <a:endParaRPr lang="en-US" altLang="ko-KR" sz="12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 </a:t>
            </a:r>
            <a:r>
              <a:rPr lang="ko-KR" altLang="en-US" sz="1200" dirty="0" err="1" smtClean="0">
                <a:latin typeface="맑은 고딕" panose="020B0503020000020004" pitchFamily="50" charset="-127"/>
              </a:rPr>
              <a:t>름</a:t>
            </a:r>
            <a:r>
              <a:rPr lang="ko-KR" altLang="en-US" sz="1200" dirty="0" err="1" smtClean="0">
                <a:latin typeface="나눔스퀘어"/>
              </a:rPr>
              <a:t>에</a:t>
            </a:r>
            <a:r>
              <a:rPr lang="ko-KR" altLang="en-US" sz="1200" dirty="0" smtClean="0">
                <a:latin typeface="나눔스퀘어"/>
              </a:rPr>
              <a:t> 얼마나 영향을 미치는지 알 수 있음</a:t>
            </a:r>
            <a:r>
              <a:rPr lang="en-US" altLang="ko-KR" sz="1200" dirty="0" smtClean="0">
                <a:latin typeface="나눔스퀘어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나눔스퀘어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LOS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값은 측정 빈도가 길면 정확한 분석을 하기 어렵기 때문에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시간마다 측정된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 분석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나눔스퀘어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시간마다 측정되는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LOS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값의 빈도를 </a:t>
            </a:r>
            <a:r>
              <a:rPr lang="ko-KR" altLang="en-US" sz="1200" dirty="0" err="1" smtClean="0">
                <a:latin typeface="맑은 고딕" panose="020B0503020000020004" pitchFamily="50" charset="-127"/>
              </a:rPr>
              <a:t>요일별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월별로 추세 변화를 살펴봄으로써 전</a:t>
            </a:r>
            <a:endParaRPr lang="en-US" altLang="ko-KR" sz="12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체적으로 평일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주말에 따라 오전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오후의 교통량이 달라지며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1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년 동안의 교통 흐름</a:t>
            </a:r>
            <a:endParaRPr lang="en-US" altLang="ko-KR" sz="12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을 파악할 수 있음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•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특히 교통량이 가장 많은 지방도의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LOS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값을 살펴봄으로써 교통흐름을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개선하기 위</a:t>
            </a:r>
            <a:endParaRPr lang="en-US" altLang="ko-KR" sz="12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 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한 토대 마련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6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0274" y="3935669"/>
            <a:ext cx="5016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/>
              </a:rPr>
              <a:t>팀 프로젝트 보고서</a:t>
            </a:r>
            <a:endParaRPr lang="en-US" altLang="ko-KR" sz="2400" b="1" dirty="0" smtClean="0">
              <a:latin typeface="나눔스퀘어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4350" y="3439166"/>
            <a:ext cx="5848350" cy="114300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4349" y="4779537"/>
            <a:ext cx="5848350" cy="115411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275" y="951998"/>
            <a:ext cx="5016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나눔스퀘어"/>
              </a:rPr>
              <a:t>2</a:t>
            </a:r>
            <a:r>
              <a:rPr lang="ko-KR" altLang="en-US" sz="2400" b="1" dirty="0" smtClean="0">
                <a:latin typeface="나눔스퀘어"/>
              </a:rPr>
              <a:t>팀 스마트교차로 분석 결과</a:t>
            </a:r>
            <a:endParaRPr lang="en-US" altLang="ko-KR" b="1" dirty="0" smtClean="0">
              <a:latin typeface="나눔스퀘어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350" y="655781"/>
            <a:ext cx="5848350" cy="114300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4350" y="1600820"/>
            <a:ext cx="5848350" cy="115411"/>
          </a:xfrm>
          <a:prstGeom prst="rect">
            <a:avLst/>
          </a:prstGeom>
          <a:gradFill flip="none" rotWithShape="1">
            <a:gsLst>
              <a:gs pos="0">
                <a:srgbClr val="63A0D7"/>
              </a:gs>
              <a:gs pos="23000">
                <a:schemeClr val="accent1">
                  <a:lumMod val="89000"/>
                </a:schemeClr>
              </a:gs>
              <a:gs pos="65000">
                <a:schemeClr val="accent1">
                  <a:lumMod val="75000"/>
                </a:schemeClr>
              </a:gs>
              <a:gs pos="97000">
                <a:srgbClr val="21538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4350" y="2128981"/>
            <a:ext cx="584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"/>
                <a:ea typeface="맑은 고딕" panose="020B0503020000020004" pitchFamily="50" charset="-127"/>
              </a:rPr>
              <a:t>Ⅰ. </a:t>
            </a:r>
            <a:r>
              <a:rPr lang="ko-KR" altLang="en-US" b="1" dirty="0" smtClean="0">
                <a:latin typeface="나눔스퀘어"/>
                <a:ea typeface="맑은 고딕" panose="020B0503020000020004" pitchFamily="50" charset="-127"/>
              </a:rPr>
              <a:t>분석 배경 및 주요 경과</a:t>
            </a:r>
            <a:endParaRPr lang="en-US" altLang="ko-KR" b="1" dirty="0" smtClean="0">
              <a:latin typeface="나눔스퀘어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나눔스퀘어"/>
              <a:ea typeface="맑은 고딕" panose="020B0503020000020004" pitchFamily="50" charset="-127"/>
            </a:endParaRPr>
          </a:p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배경 및 목적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4350" y="3052312"/>
            <a:ext cx="5848350" cy="599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스마트 횡단 시스템이 설치된 도로의 특성을 분석하고자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근처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4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개의 스마트교차로를 선정함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선정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교차로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(4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개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)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1000" b="1" dirty="0">
                <a:latin typeface="맑은 고딕" panose="020B0503020000020004" pitchFamily="50" charset="-127"/>
              </a:rPr>
              <a:t>: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와석교사거리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</a:rPr>
              <a:t>한국토지주택공사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파주스타디움앞교차로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시청앞사거리</a:t>
            </a:r>
            <a:endParaRPr lang="en-US" altLang="ko-KR" sz="1000" b="1" dirty="0"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4350" y="4199753"/>
            <a:ext cx="5848350" cy="10012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» 2021</a:t>
            </a:r>
            <a:r>
              <a:rPr lang="ko-KR" altLang="en-US" sz="1000" b="1" dirty="0"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latin typeface="맑은 고딕" panose="020B0503020000020004" pitchFamily="50" charset="-127"/>
              </a:rPr>
              <a:t>7</a:t>
            </a:r>
            <a:r>
              <a:rPr lang="ko-KR" altLang="en-US" sz="1000" b="1" dirty="0">
                <a:latin typeface="맑은 고딕" panose="020B0503020000020004" pitchFamily="50" charset="-127"/>
              </a:rPr>
              <a:t>월부터 </a:t>
            </a:r>
            <a:r>
              <a:rPr lang="en-US" altLang="ko-KR" sz="1000" b="1" dirty="0"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latin typeface="맑은 고딕" panose="020B0503020000020004" pitchFamily="50" charset="-127"/>
              </a:rPr>
              <a:t>6</a:t>
            </a:r>
            <a:r>
              <a:rPr lang="ko-KR" altLang="en-US" sz="1000" b="1" dirty="0">
                <a:latin typeface="맑은 고딕" panose="020B0503020000020004" pitchFamily="50" charset="-127"/>
              </a:rPr>
              <a:t>월까지 총 </a:t>
            </a:r>
            <a:r>
              <a:rPr lang="en-US" altLang="ko-KR" sz="1000" b="1" dirty="0"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latin typeface="맑은 고딕" panose="020B0503020000020004" pitchFamily="50" charset="-127"/>
              </a:rPr>
              <a:t>개월의 데이터를 사용하였으며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</a:rPr>
              <a:t>각 교차로의 일별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시간별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</a:rPr>
              <a:t>데이터를 사용함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요일별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주차별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</a:rPr>
              <a:t>분기별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기온별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</a:rPr>
              <a:t>눈</a:t>
            </a:r>
            <a:r>
              <a:rPr lang="en-US" altLang="ko-KR" sz="1000" b="1" dirty="0">
                <a:latin typeface="맑은 고딕" panose="020B0503020000020004" pitchFamily="50" charset="-127"/>
              </a:rPr>
              <a:t>/</a:t>
            </a:r>
            <a:r>
              <a:rPr lang="ko-KR" altLang="en-US" sz="1000" b="1" dirty="0">
                <a:latin typeface="맑은 고딕" panose="020B0503020000020004" pitchFamily="50" charset="-127"/>
              </a:rPr>
              <a:t>비 여부</a:t>
            </a:r>
            <a:r>
              <a:rPr lang="en-US" altLang="ko-KR" sz="1000" b="1" dirty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</a:rPr>
              <a:t>평</a:t>
            </a:r>
            <a:r>
              <a:rPr lang="en-US" altLang="ko-KR" sz="1000" b="1" dirty="0">
                <a:latin typeface="맑은 고딕" panose="020B0503020000020004" pitchFamily="50" charset="-127"/>
              </a:rPr>
              <a:t>/</a:t>
            </a:r>
            <a:r>
              <a:rPr lang="ko-KR" altLang="en-US" sz="1000" b="1" dirty="0">
                <a:latin typeface="맑은 고딕" panose="020B0503020000020004" pitchFamily="50" charset="-127"/>
              </a:rPr>
              <a:t>휴일 등의 주제로 나누어 분석함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교통량 및 보행자 수</a:t>
            </a:r>
            <a:r>
              <a:rPr lang="en-US" altLang="ko-KR" sz="1000" b="1" dirty="0">
                <a:latin typeface="맑은 고딕" panose="020B0503020000020004" pitchFamily="50" charset="-127"/>
              </a:rPr>
              <a:t>,</a:t>
            </a:r>
            <a:r>
              <a:rPr lang="ko-KR" altLang="en-US" sz="1000" b="1" dirty="0">
                <a:latin typeface="맑은 고딕" panose="020B0503020000020004" pitchFamily="50" charset="-127"/>
              </a:rPr>
              <a:t> 대기행렬 및 지체시간</a:t>
            </a:r>
            <a:r>
              <a:rPr lang="en-US" altLang="ko-KR" sz="1000" b="1" dirty="0">
                <a:latin typeface="맑은 고딕" panose="020B0503020000020004" pitchFamily="50" charset="-127"/>
              </a:rPr>
              <a:t>, LOS </a:t>
            </a:r>
            <a:r>
              <a:rPr lang="ko-KR" altLang="en-US" sz="1000" b="1" dirty="0">
                <a:latin typeface="맑은 고딕" panose="020B0503020000020004" pitchFamily="50" charset="-127"/>
              </a:rPr>
              <a:t>등을 대상으로 분석함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350" y="3861199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분석내용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85</a:t>
            </a:fld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55812"/>
              </p:ext>
            </p:extLst>
          </p:nvPr>
        </p:nvGraphicFramePr>
        <p:xfrm>
          <a:off x="765175" y="5614409"/>
          <a:ext cx="5328158" cy="35669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8158"/>
              </a:tblGrid>
              <a:tr h="30492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51776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선정한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개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교차로의 평균 교통량과 보행자 수를 원의 크기로 나타냄</a:t>
                      </a:r>
                      <a:r>
                        <a:rPr lang="en-US" altLang="ko-KR" sz="700" b="1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와석교사거리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파주스타디움앞교차로는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 대비 보행자 수가 적음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한국토지주택공사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시청앞사거리는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수가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" name="Google Shape;99;p15" descr="맵"/>
          <p:cNvPicPr preferRelativeResize="0"/>
          <p:nvPr/>
        </p:nvPicPr>
        <p:blipFill rotWithShape="1">
          <a:blip r:embed="rId3">
            <a:alphaModFix/>
          </a:blip>
          <a:srcRect t="9788" r="12014" b="808"/>
          <a:stretch/>
        </p:blipFill>
        <p:spPr>
          <a:xfrm>
            <a:off x="773883" y="5619994"/>
            <a:ext cx="5300501" cy="3013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그룹 17"/>
          <p:cNvGrpSpPr/>
          <p:nvPr/>
        </p:nvGrpSpPr>
        <p:grpSpPr>
          <a:xfrm>
            <a:off x="4752053" y="5394531"/>
            <a:ext cx="1477976" cy="200055"/>
            <a:chOff x="4895850" y="1911350"/>
            <a:chExt cx="1477976" cy="200055"/>
          </a:xfrm>
        </p:grpSpPr>
        <p:sp>
          <p:nvSpPr>
            <p:cNvPr id="19" name="TextBox 18"/>
            <p:cNvSpPr txBox="1"/>
            <p:nvPr/>
          </p:nvSpPr>
          <p:spPr>
            <a:xfrm>
              <a:off x="4895850" y="1911350"/>
              <a:ext cx="14779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*</a:t>
              </a:r>
              <a:r>
                <a:rPr lang="ko-KR" altLang="en-US" sz="700" b="1" dirty="0" smtClean="0"/>
                <a:t>범례 </a:t>
              </a:r>
              <a:r>
                <a:rPr lang="en-US" altLang="ko-KR" sz="700" b="1" dirty="0" smtClean="0"/>
                <a:t>: </a:t>
              </a:r>
              <a:r>
                <a:rPr lang="ko-KR" altLang="en-US" sz="700" b="1" dirty="0" smtClean="0"/>
                <a:t>교통량       </a:t>
              </a:r>
              <a:r>
                <a:rPr lang="en-US" altLang="ko-KR" sz="700" b="1" dirty="0" smtClean="0"/>
                <a:t>, </a:t>
              </a:r>
              <a:r>
                <a:rPr lang="ko-KR" altLang="en-US" sz="700" b="1" dirty="0" smtClean="0"/>
                <a:t>보행자 수 </a:t>
              </a:r>
              <a:endParaRPr lang="ko-KR" altLang="en-US" sz="7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556250" y="1955800"/>
              <a:ext cx="95250" cy="95250"/>
            </a:xfrm>
            <a:prstGeom prst="rect">
              <a:avLst/>
            </a:prstGeom>
            <a:solidFill>
              <a:srgbClr val="4E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112739" y="1955800"/>
              <a:ext cx="95250" cy="95250"/>
            </a:xfrm>
            <a:prstGeom prst="rect">
              <a:avLst/>
            </a:prstGeom>
            <a:solidFill>
              <a:srgbClr val="F28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77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8133" y="3190158"/>
            <a:ext cx="1844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err="1" smtClean="0">
                <a:latin typeface="나눔스퀘어"/>
              </a:rPr>
              <a:t>요일별</a:t>
            </a:r>
            <a:r>
              <a:rPr lang="ko-KR" altLang="en-US" sz="900" b="1" dirty="0" smtClean="0">
                <a:latin typeface="나눔스퀘어"/>
              </a:rPr>
              <a:t> 교통량 및 보행자 수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82742" y="1478155"/>
            <a:ext cx="5890161" cy="1206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일별 데이터의 교통량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보행자 수 데이터를 사용함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요일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주차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분기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기온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눈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비 여부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평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휴일 등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6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개 기준에 따른 그래프를 나타냄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교통량의 경우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교차로의 교통량이 많고 적음이 경향에 큰 영향을 미치지 않아</a:t>
            </a:r>
            <a:r>
              <a:rPr lang="en-US" altLang="ko-KR" sz="1000" b="1" dirty="0">
                <a:latin typeface="맑은 고딕" panose="020B0503020000020004" pitchFamily="50" charset="-127"/>
              </a:rPr>
              <a:t>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교차로별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분포에 큰 차이가 없었음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보행자의 경우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파주스타디움앞교차로의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보행자 수가 다른 교차로에 비해 극히 적어 분포의 변화가 크게 눈에 띄지 않음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882222"/>
              </p:ext>
            </p:extLst>
          </p:nvPr>
        </p:nvGraphicFramePr>
        <p:xfrm>
          <a:off x="765175" y="3453732"/>
          <a:ext cx="5348031" cy="37604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33474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교통량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보행자 수 모두 주말에 감소함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모든 교차로에서 금요일 교통량이 가장 많음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41295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 모두 주말에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모든 교차로에서 금요일 교통량이 가장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" name="Google Shape;104;p16" descr="요일별"/>
          <p:cNvPicPr preferRelativeResize="0"/>
          <p:nvPr/>
        </p:nvPicPr>
        <p:blipFill rotWithShape="1">
          <a:blip r:embed="rId2">
            <a:alphaModFix/>
          </a:blip>
          <a:srcRect r="12233"/>
          <a:stretch/>
        </p:blipFill>
        <p:spPr>
          <a:xfrm>
            <a:off x="780920" y="3465233"/>
            <a:ext cx="5197911" cy="331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4;p16" descr="요일별"/>
          <p:cNvPicPr preferRelativeResize="0"/>
          <p:nvPr/>
        </p:nvPicPr>
        <p:blipFill rotWithShape="1">
          <a:blip r:embed="rId2">
            <a:alphaModFix/>
          </a:blip>
          <a:srcRect l="87250" r="2339" b="86967"/>
          <a:stretch/>
        </p:blipFill>
        <p:spPr>
          <a:xfrm>
            <a:off x="5279514" y="2840768"/>
            <a:ext cx="804363" cy="58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14350" y="537688"/>
            <a:ext cx="58483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/>
              </a:rPr>
              <a:t>Ⅱ. </a:t>
            </a:r>
            <a:r>
              <a:rPr lang="ko-KR" altLang="en-US" b="1" dirty="0">
                <a:latin typeface="나눔스퀘어"/>
              </a:rPr>
              <a:t>데이터 통계 분석</a:t>
            </a:r>
          </a:p>
          <a:p>
            <a:endParaRPr lang="en-US" altLang="ko-KR" sz="1200" b="1" dirty="0">
              <a:latin typeface="나눔스퀘어"/>
              <a:ea typeface="맑은 고딕" panose="020B0503020000020004" pitchFamily="50" charset="-127"/>
            </a:endParaRPr>
          </a:p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일별 데이터 분석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4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87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765175" y="879094"/>
          <a:ext cx="5348031" cy="340851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299556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412955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모든 교차로에서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31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주차에 교통량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수가 크게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해당 기간은 각각 추석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설 연휴가 포함된 주로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외부 지역으로 이동하거나 집에 있는 사람들이 많아 감소한 것으로 판단함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765175" y="4968139"/>
          <a:ext cx="5348031" cy="401571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35583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45737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 모두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(1~3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에서 감소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학교 방학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추워진 날씨의 영향으로 판단함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보행자의 경우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(4~6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에 날씨가 좋고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사회적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거리두기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단계가 완화되어 증가한 것으로 판단함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78131" y="571895"/>
            <a:ext cx="2042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err="1" smtClean="0">
                <a:latin typeface="나눔스퀘어"/>
              </a:rPr>
              <a:t>주차별</a:t>
            </a:r>
            <a:r>
              <a:rPr lang="ko-KR" altLang="en-US" sz="900" b="1" dirty="0" smtClean="0">
                <a:latin typeface="나눔스퀘어"/>
              </a:rPr>
              <a:t> 교통량 및 보행자 수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32" y="4660941"/>
            <a:ext cx="1805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smtClean="0">
                <a:latin typeface="나눔스퀘어"/>
              </a:rPr>
              <a:t>분기별 교통량 및 보행자 수</a:t>
            </a:r>
            <a:endParaRPr lang="ko-KR" altLang="en-US" sz="900" b="1" dirty="0">
              <a:latin typeface="나눔스퀘어"/>
            </a:endParaRPr>
          </a:p>
        </p:txBody>
      </p:sp>
      <p:pic>
        <p:nvPicPr>
          <p:cNvPr id="18" name="Google Shape;109;p17" descr="주차별"/>
          <p:cNvPicPr preferRelativeResize="0"/>
          <p:nvPr/>
        </p:nvPicPr>
        <p:blipFill rotWithShape="1">
          <a:blip r:embed="rId2">
            <a:alphaModFix/>
          </a:blip>
          <a:srcRect l="673" t="9637"/>
          <a:stretch/>
        </p:blipFill>
        <p:spPr>
          <a:xfrm>
            <a:off x="799096" y="915131"/>
            <a:ext cx="5267717" cy="292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14;p18" descr="분기별"/>
          <p:cNvPicPr preferRelativeResize="0"/>
          <p:nvPr/>
        </p:nvPicPr>
        <p:blipFill rotWithShape="1">
          <a:blip r:embed="rId3">
            <a:alphaModFix/>
          </a:blip>
          <a:srcRect t="1203" r="13726"/>
          <a:stretch/>
        </p:blipFill>
        <p:spPr>
          <a:xfrm>
            <a:off x="785600" y="4999512"/>
            <a:ext cx="5307839" cy="350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lide2" descr="주차별">
            <a:extLst>
              <a:ext uri="{FF2B5EF4-FFF2-40B4-BE49-F238E27FC236}">
                <a16:creationId xmlns:a16="http://schemas.microsoft.com/office/drawing/2014/main" xmlns="" id="{F66FFD6B-2ECE-4CDE-9AA7-251CCF6F8B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90" b="90960"/>
          <a:stretch/>
        </p:blipFill>
        <p:spPr>
          <a:xfrm>
            <a:off x="4486990" y="463590"/>
            <a:ext cx="1689315" cy="39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88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765175" y="865229"/>
          <a:ext cx="5348031" cy="373182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339228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339541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- 10~25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도 사이 기온에서 교통량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수가 증가하는 경향을 보이며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위로 볼록한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차 함수 형태를 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수는 교통량보다 날씨의 영향을 많이 받으므로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기온에 따른 차이가 상대적으로 크게 나타나 추세선의 굴곡이 더 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78131" y="558030"/>
            <a:ext cx="20879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err="1" smtClean="0">
                <a:latin typeface="나눔스퀘어"/>
              </a:rPr>
              <a:t>기온별</a:t>
            </a:r>
            <a:r>
              <a:rPr lang="ko-KR" altLang="en-US" sz="900" b="1" dirty="0" smtClean="0">
                <a:latin typeface="나눔스퀘어"/>
              </a:rPr>
              <a:t> 교통량 및 보행자 수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32" y="4750163"/>
            <a:ext cx="1944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err="1" smtClean="0">
                <a:latin typeface="나눔스퀘어"/>
              </a:rPr>
              <a:t>요일별</a:t>
            </a:r>
            <a:r>
              <a:rPr lang="ko-KR" altLang="en-US" sz="900" b="1" dirty="0" smtClean="0">
                <a:latin typeface="나눔스퀘어"/>
              </a:rPr>
              <a:t> 눈</a:t>
            </a:r>
            <a:r>
              <a:rPr lang="en-US" altLang="ko-KR" sz="900" b="1" dirty="0" smtClean="0">
                <a:latin typeface="나눔스퀘어"/>
              </a:rPr>
              <a:t>/</a:t>
            </a:r>
            <a:r>
              <a:rPr lang="ko-KR" altLang="en-US" sz="900" b="1" dirty="0" smtClean="0">
                <a:latin typeface="나눔스퀘어"/>
              </a:rPr>
              <a:t>비 여부에 따른 변화</a:t>
            </a:r>
            <a:endParaRPr lang="ko-KR" altLang="en-US" sz="900" b="1" dirty="0">
              <a:latin typeface="나눔스퀘어"/>
            </a:endParaRPr>
          </a:p>
        </p:txBody>
      </p:sp>
      <p:pic>
        <p:nvPicPr>
          <p:cNvPr id="9" name="Google Shape;119;p19" descr="기온별"/>
          <p:cNvPicPr preferRelativeResize="0"/>
          <p:nvPr/>
        </p:nvPicPr>
        <p:blipFill rotWithShape="1">
          <a:blip r:embed="rId2">
            <a:alphaModFix/>
          </a:blip>
          <a:srcRect t="1008" r="9716" b="914"/>
          <a:stretch/>
        </p:blipFill>
        <p:spPr>
          <a:xfrm>
            <a:off x="816010" y="887203"/>
            <a:ext cx="5250012" cy="3345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그룹 24"/>
          <p:cNvGrpSpPr/>
          <p:nvPr/>
        </p:nvGrpSpPr>
        <p:grpSpPr>
          <a:xfrm>
            <a:off x="4958830" y="633183"/>
            <a:ext cx="1154375" cy="200055"/>
            <a:chOff x="4895850" y="1911350"/>
            <a:chExt cx="1154375" cy="200055"/>
          </a:xfrm>
        </p:grpSpPr>
        <p:sp>
          <p:nvSpPr>
            <p:cNvPr id="26" name="TextBox 25"/>
            <p:cNvSpPr txBox="1"/>
            <p:nvPr/>
          </p:nvSpPr>
          <p:spPr>
            <a:xfrm>
              <a:off x="4895850" y="1911350"/>
              <a:ext cx="11543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*</a:t>
              </a:r>
              <a:r>
                <a:rPr lang="ko-KR" altLang="en-US" sz="700" b="1" dirty="0" smtClean="0"/>
                <a:t>범례 </a:t>
              </a:r>
              <a:r>
                <a:rPr lang="en-US" altLang="ko-KR" sz="700" b="1" dirty="0" smtClean="0"/>
                <a:t>:  </a:t>
              </a:r>
              <a:r>
                <a:rPr lang="ko-KR" altLang="en-US" sz="700" b="1" dirty="0" smtClean="0"/>
                <a:t>평일       </a:t>
              </a:r>
              <a:r>
                <a:rPr lang="en-US" altLang="ko-KR" sz="700" b="1" dirty="0" smtClean="0"/>
                <a:t>, </a:t>
              </a:r>
              <a:r>
                <a:rPr lang="ko-KR" altLang="en-US" sz="700" b="1" dirty="0" smtClean="0"/>
                <a:t>휴일</a:t>
              </a:r>
              <a:endParaRPr lang="ko-KR" altLang="en-US" sz="700" b="1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487827" y="1965315"/>
              <a:ext cx="95250" cy="95250"/>
            </a:xfrm>
            <a:prstGeom prst="rect">
              <a:avLst/>
            </a:prstGeom>
            <a:solidFill>
              <a:srgbClr val="559F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864540" y="1965315"/>
              <a:ext cx="95250" cy="95250"/>
            </a:xfrm>
            <a:prstGeom prst="rect">
              <a:avLst/>
            </a:prstGeom>
            <a:solidFill>
              <a:srgbClr val="F28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765174" y="4998495"/>
          <a:ext cx="5348031" cy="191891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15777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34119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전반적으로 눈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비가 올 때 교통량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수가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특히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여가를 즐기는 일이 많은 토요일의 보행자 수가 크게 감소함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2" name="slide2" descr="눈비/휴일">
            <a:extLst>
              <a:ext uri="{FF2B5EF4-FFF2-40B4-BE49-F238E27FC236}">
                <a16:creationId xmlns:a16="http://schemas.microsoft.com/office/drawing/2014/main" xmlns="" id="{5EA205CE-90A0-4E49-8656-F9A91757AF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t="1069" r="4235" b="49465"/>
          <a:stretch/>
        </p:blipFill>
        <p:spPr>
          <a:xfrm>
            <a:off x="781212" y="5015600"/>
            <a:ext cx="5304833" cy="1549479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767564" y="7374368"/>
          <a:ext cx="5348031" cy="19362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15746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휴일에 따른 교통량 감소는 비슷한 수준 → 출퇴근 차량이 일정하기 때문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보행자 수가 많은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시청앞사거리와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한국토지주택공사는 휴일에 따른 차이가 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361666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휴일에 따른 교통량 감소는 비슷한 수준으로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이는 출퇴근 차량의 양이 일정하기 때문임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수가 많은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시청앞사거리와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한국토지주택공사는 휴일에 따른 차이가 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5" name="slide2" descr="눈비/휴일">
            <a:extLst>
              <a:ext uri="{FF2B5EF4-FFF2-40B4-BE49-F238E27FC236}">
                <a16:creationId xmlns:a16="http://schemas.microsoft.com/office/drawing/2014/main" xmlns="" id="{5EA205CE-90A0-4E49-8656-F9A91757AF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t="50783" r="4235"/>
          <a:stretch/>
        </p:blipFill>
        <p:spPr>
          <a:xfrm>
            <a:off x="781212" y="7396335"/>
            <a:ext cx="5319608" cy="154596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78132" y="7111008"/>
            <a:ext cx="1944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smtClean="0">
                <a:latin typeface="나눔스퀘어"/>
              </a:rPr>
              <a:t>휴일 여부에 따른 변화</a:t>
            </a:r>
            <a:endParaRPr lang="ko-KR" altLang="en-US" sz="900" b="1" dirty="0">
              <a:latin typeface="나눔스퀘어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958829" y="7126396"/>
            <a:ext cx="1154375" cy="200055"/>
            <a:chOff x="4895850" y="1911350"/>
            <a:chExt cx="1154375" cy="200055"/>
          </a:xfrm>
        </p:grpSpPr>
        <p:sp>
          <p:nvSpPr>
            <p:cNvPr id="38" name="TextBox 37"/>
            <p:cNvSpPr txBox="1"/>
            <p:nvPr/>
          </p:nvSpPr>
          <p:spPr>
            <a:xfrm>
              <a:off x="4895850" y="1911350"/>
              <a:ext cx="11543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*</a:t>
              </a:r>
              <a:r>
                <a:rPr lang="ko-KR" altLang="en-US" sz="700" b="1" dirty="0" smtClean="0"/>
                <a:t>범례 </a:t>
              </a:r>
              <a:r>
                <a:rPr lang="en-US" altLang="ko-KR" sz="700" b="1" dirty="0" smtClean="0"/>
                <a:t>:  </a:t>
              </a:r>
              <a:r>
                <a:rPr lang="ko-KR" altLang="en-US" sz="700" b="1" dirty="0" smtClean="0"/>
                <a:t>평일       </a:t>
              </a:r>
              <a:r>
                <a:rPr lang="en-US" altLang="ko-KR" sz="700" b="1" dirty="0" smtClean="0"/>
                <a:t>, </a:t>
              </a:r>
              <a:r>
                <a:rPr lang="ko-KR" altLang="en-US" sz="700" b="1" dirty="0" smtClean="0"/>
                <a:t>휴일</a:t>
              </a:r>
              <a:endParaRPr lang="ko-KR" altLang="en-US" sz="700" b="1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487827" y="1965315"/>
              <a:ext cx="95250" cy="95250"/>
            </a:xfrm>
            <a:prstGeom prst="rect">
              <a:avLst/>
            </a:prstGeom>
            <a:solidFill>
              <a:srgbClr val="559F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864540" y="1965315"/>
              <a:ext cx="95250" cy="95250"/>
            </a:xfrm>
            <a:prstGeom prst="rect">
              <a:avLst/>
            </a:prstGeom>
            <a:solidFill>
              <a:srgbClr val="F28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91053" y="4765551"/>
            <a:ext cx="1294992" cy="200055"/>
            <a:chOff x="4895850" y="1911350"/>
            <a:chExt cx="1266536" cy="200055"/>
          </a:xfrm>
        </p:grpSpPr>
        <p:sp>
          <p:nvSpPr>
            <p:cNvPr id="42" name="TextBox 41"/>
            <p:cNvSpPr txBox="1"/>
            <p:nvPr/>
          </p:nvSpPr>
          <p:spPr>
            <a:xfrm>
              <a:off x="4895850" y="1911350"/>
              <a:ext cx="12665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*</a:t>
              </a:r>
              <a:r>
                <a:rPr lang="ko-KR" altLang="en-US" sz="700" b="1" dirty="0" smtClean="0"/>
                <a:t>범례 </a:t>
              </a:r>
              <a:r>
                <a:rPr lang="en-US" altLang="ko-KR" sz="700" b="1" dirty="0" smtClean="0"/>
                <a:t>: </a:t>
              </a:r>
              <a:r>
                <a:rPr lang="ko-KR" altLang="en-US" sz="700" b="1" dirty="0" smtClean="0"/>
                <a:t>눈</a:t>
              </a:r>
              <a:r>
                <a:rPr lang="en-US" altLang="ko-KR" sz="700" b="1" dirty="0" smtClean="0"/>
                <a:t>/</a:t>
              </a:r>
              <a:r>
                <a:rPr lang="ko-KR" altLang="en-US" sz="700" b="1" dirty="0" smtClean="0"/>
                <a:t>비</a:t>
              </a:r>
              <a:r>
                <a:rPr lang="en-US" altLang="ko-KR" sz="700" b="1" dirty="0" smtClean="0"/>
                <a:t>O</a:t>
              </a:r>
              <a:r>
                <a:rPr lang="ko-KR" altLang="en-US" sz="700" b="1" dirty="0" smtClean="0"/>
                <a:t>       </a:t>
              </a:r>
              <a:r>
                <a:rPr lang="en-US" altLang="ko-KR" sz="700" b="1" dirty="0" smtClean="0"/>
                <a:t>, </a:t>
              </a:r>
              <a:r>
                <a:rPr lang="ko-KR" altLang="en-US" sz="700" b="1" dirty="0" smtClean="0"/>
                <a:t>눈</a:t>
              </a:r>
              <a:r>
                <a:rPr lang="en-US" altLang="ko-KR" sz="700" b="1" dirty="0" smtClean="0"/>
                <a:t>/</a:t>
              </a:r>
              <a:r>
                <a:rPr lang="ko-KR" altLang="en-US" sz="700" b="1" dirty="0" smtClean="0"/>
                <a:t>비</a:t>
              </a:r>
              <a:r>
                <a:rPr lang="en-US" altLang="ko-KR" sz="700" b="1" dirty="0" smtClean="0"/>
                <a:t>X</a:t>
              </a:r>
              <a:r>
                <a:rPr lang="ko-KR" altLang="en-US" sz="700" b="1" dirty="0" smtClean="0"/>
                <a:t> </a:t>
              </a:r>
              <a:endParaRPr lang="ko-KR" altLang="en-US" sz="700" b="1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556250" y="1955800"/>
              <a:ext cx="95250" cy="95250"/>
            </a:xfrm>
            <a:prstGeom prst="rect">
              <a:avLst/>
            </a:prstGeom>
            <a:solidFill>
              <a:srgbClr val="4E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020558" y="1955800"/>
              <a:ext cx="95250" cy="95250"/>
            </a:xfrm>
            <a:prstGeom prst="rect">
              <a:avLst/>
            </a:prstGeom>
            <a:solidFill>
              <a:srgbClr val="BEB4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0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8133" y="2749911"/>
            <a:ext cx="2364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err="1" smtClean="0">
                <a:latin typeface="나눔스퀘어"/>
              </a:rPr>
              <a:t>교차로별</a:t>
            </a:r>
            <a:r>
              <a:rPr lang="ko-KR" altLang="en-US" sz="900" b="1" dirty="0" smtClean="0">
                <a:latin typeface="나눔스퀘어"/>
              </a:rPr>
              <a:t> 방향에 따른 교통량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5868" y="732616"/>
            <a:ext cx="2247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시간별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분석</a:t>
            </a:r>
            <a:endParaRPr lang="ko-KR" altLang="en-US" sz="1600" b="1" dirty="0">
              <a:latin typeface="나눔스퀘어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2742" y="1147604"/>
            <a:ext cx="5890161" cy="1136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각 교차로의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방향별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요일별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평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휴일별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등의 주제와 함께 시간에 따른 교통량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보행자 수를 분석함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대기행렬과 지체시간 간의 관계를 파악하기 위해 이를 대상으로 한 그래프를 비교함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각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교차로별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LOS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의 시간에 따른 분포를 파악함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교통량이 많은 교차로의 지체시간과 대기행렬 그래프가 유사한 분포를 보이는 것으로 보아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교통량이 많으면 지체시간과 대기행렬의 변화가 유사할 것을 예측할 수 있음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  <a:endParaRPr lang="en-US" altLang="ko-KR" sz="1000" b="1" dirty="0">
              <a:latin typeface="맑은 고딕" panose="020B0503020000020004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65175" y="3075928"/>
          <a:ext cx="5348031" cy="482999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443348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39651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모든 교차로에서 직진 교통량이 가장 많고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유턴 교통량이 가장 적음</a:t>
                      </a: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출근시간인 오전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7~8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퇴근시간인 오후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시의 교통량이 많음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5" name="Google Shape;137;p22" descr="접근로_시간에 따른 방향별 교통량"/>
          <p:cNvPicPr preferRelativeResize="0"/>
          <p:nvPr/>
        </p:nvPicPr>
        <p:blipFill rotWithShape="1">
          <a:blip r:embed="rId2">
            <a:alphaModFix/>
          </a:blip>
          <a:srcRect t="6049" r="11273"/>
          <a:stretch/>
        </p:blipFill>
        <p:spPr>
          <a:xfrm>
            <a:off x="781359" y="3116389"/>
            <a:ext cx="5313738" cy="436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37;p22" descr="접근로_시간에 따른 방향별 교통량"/>
          <p:cNvPicPr preferRelativeResize="0"/>
          <p:nvPr/>
        </p:nvPicPr>
        <p:blipFill rotWithShape="1">
          <a:blip r:embed="rId2">
            <a:alphaModFix/>
          </a:blip>
          <a:srcRect l="88314" t="5185" r="3984" b="81216"/>
          <a:stretch/>
        </p:blipFill>
        <p:spPr>
          <a:xfrm>
            <a:off x="6129390" y="3075928"/>
            <a:ext cx="406631" cy="556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9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198085"/>
              </p:ext>
            </p:extLst>
          </p:nvPr>
        </p:nvGraphicFramePr>
        <p:xfrm>
          <a:off x="412171" y="515470"/>
          <a:ext cx="6002766" cy="3243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7945"/>
                <a:gridCol w="2904821"/>
              </a:tblGrid>
              <a:tr h="25933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10896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그래프13[자운학교앞보행자수]</a:t>
                      </a:r>
                      <a:endParaRPr sz="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10" dirty="0">
                          <a:latin typeface="Malgun Gothic"/>
                          <a:cs typeface="Malgun Gothic"/>
                        </a:rPr>
                        <a:t>그래프14[파주병원보행자수]</a:t>
                      </a:r>
                      <a:endParaRPr sz="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0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자운 학교의 경우 특수하게 금요일의 보행자 수가 가장 적은 모습을 보인다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그리고 다른 현장에 비해 주말에 보행자 수가 평일에 비해 크게 적지 않은 모습을 보인다</a:t>
                      </a:r>
                      <a:r>
                        <a:rPr lang="en-US" sz="700" b="1" kern="100" spc="-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파주병원의 경우 다른 현장들과 유사하게 평일에 보행자가 많고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주말에 가장 적은 것을 알 수 있다</a:t>
                      </a:r>
                      <a:r>
                        <a:rPr lang="en-US" sz="700" b="1" kern="100" spc="-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03412" y="4187785"/>
            <a:ext cx="1048294" cy="249657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11527">
              <a:spcBef>
                <a:spcPts val="95"/>
              </a:spcBef>
            </a:pPr>
            <a:r>
              <a:rPr sz="1543" b="1" spc="-100" dirty="0">
                <a:latin typeface="Malgun Gothic"/>
                <a:cs typeface="Malgun Gothic"/>
              </a:rPr>
              <a:t>Ⅱ-</a:t>
            </a:r>
            <a:r>
              <a:rPr sz="1543" b="1" dirty="0">
                <a:latin typeface="Malgun Gothic"/>
                <a:cs typeface="Malgun Gothic"/>
              </a:rPr>
              <a:t>4.</a:t>
            </a:r>
            <a:r>
              <a:rPr sz="1543" b="1" spc="-118" dirty="0">
                <a:latin typeface="Malgun Gothic"/>
                <a:cs typeface="Malgun Gothic"/>
              </a:rPr>
              <a:t> </a:t>
            </a:r>
            <a:r>
              <a:rPr sz="1543" b="1" spc="-77" dirty="0">
                <a:latin typeface="Malgun Gothic"/>
                <a:cs typeface="Malgun Gothic"/>
              </a:rPr>
              <a:t>시사점</a:t>
            </a:r>
            <a:endParaRPr sz="1543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418" y="4563165"/>
            <a:ext cx="5979139" cy="3232254"/>
          </a:xfrm>
          <a:prstGeom prst="rect">
            <a:avLst/>
          </a:prstGeom>
        </p:spPr>
        <p:txBody>
          <a:bodyPr vert="horz" wrap="square" lIns="0" tIns="78953" rIns="0" bIns="0" rtlCol="0">
            <a:spAutoFit/>
          </a:bodyPr>
          <a:lstStyle/>
          <a:p>
            <a:pPr marL="11527">
              <a:spcBef>
                <a:spcPts val="622"/>
              </a:spcBef>
            </a:pPr>
            <a:endParaRPr lang="en-US" sz="998" b="1" dirty="0" smtClean="0">
              <a:latin typeface="Malgun Gothic"/>
              <a:cs typeface="Malgun Gothic"/>
            </a:endParaRPr>
          </a:p>
          <a:p>
            <a:pPr marL="11527">
              <a:spcBef>
                <a:spcPts val="622"/>
              </a:spcBef>
            </a:pPr>
            <a:r>
              <a:rPr sz="998" b="1" dirty="0" smtClean="0">
                <a:latin typeface="Malgun Gothic"/>
                <a:cs typeface="Malgun Gothic"/>
              </a:rPr>
              <a:t>»</a:t>
            </a:r>
            <a:r>
              <a:rPr sz="998" b="1" spc="-168" dirty="0" smtClean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2021년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8월~</a:t>
            </a:r>
            <a:r>
              <a:rPr sz="998" b="1" spc="-182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2022년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59" dirty="0">
                <a:latin typeface="Malgun Gothic"/>
                <a:cs typeface="Malgun Gothic"/>
              </a:rPr>
              <a:t>9월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1년간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시간당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평균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수의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증가추세가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나타남.</a:t>
            </a:r>
            <a:endParaRPr sz="998" dirty="0">
              <a:latin typeface="Malgun Gothic"/>
              <a:cs typeface="Malgun Gothic"/>
            </a:endParaRPr>
          </a:p>
          <a:p>
            <a:pPr marL="274331" marR="1150923" indent="-208054">
              <a:lnSpc>
                <a:spcPct val="143800"/>
              </a:lnSpc>
              <a:spcBef>
                <a:spcPts val="9"/>
              </a:spcBef>
              <a:tabLst>
                <a:tab pos="274331" algn="l"/>
              </a:tabLst>
            </a:pPr>
            <a:r>
              <a:rPr sz="998" spc="-45" dirty="0">
                <a:latin typeface="Malgun Gothic"/>
                <a:cs typeface="Malgun Gothic"/>
              </a:rPr>
              <a:t>-</a:t>
            </a:r>
            <a:r>
              <a:rPr sz="998" dirty="0">
                <a:latin typeface="Malgun Gothic"/>
                <a:cs typeface="Malgun Gothic"/>
              </a:rPr>
              <a:t>	</a:t>
            </a:r>
            <a:r>
              <a:rPr sz="998" b="1" spc="-64" dirty="0">
                <a:latin typeface="Malgun Gothic"/>
                <a:cs typeface="Malgun Gothic"/>
              </a:rPr>
              <a:t>파주시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인구수는</a:t>
            </a:r>
            <a:r>
              <a:rPr sz="998" b="1" spc="-95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2021년</a:t>
            </a:r>
            <a:r>
              <a:rPr sz="998" b="1" spc="-95" dirty="0">
                <a:latin typeface="Malgun Gothic"/>
                <a:cs typeface="Malgun Gothic"/>
              </a:rPr>
              <a:t> </a:t>
            </a:r>
            <a:r>
              <a:rPr sz="998" b="1" spc="-59" dirty="0">
                <a:latin typeface="Malgun Gothic"/>
                <a:cs typeface="Malgun Gothic"/>
              </a:rPr>
              <a:t>8월</a:t>
            </a:r>
            <a:r>
              <a:rPr sz="998" b="1" spc="-95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453,898명에서</a:t>
            </a:r>
            <a:r>
              <a:rPr sz="998" b="1" spc="-95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2022년</a:t>
            </a:r>
            <a:r>
              <a:rPr sz="998" b="1" spc="-95" dirty="0">
                <a:latin typeface="Malgun Gothic"/>
                <a:cs typeface="Malgun Gothic"/>
              </a:rPr>
              <a:t> </a:t>
            </a:r>
            <a:r>
              <a:rPr sz="998" b="1" spc="-59" dirty="0">
                <a:latin typeface="Malgun Gothic"/>
                <a:cs typeface="Malgun Gothic"/>
              </a:rPr>
              <a:t>9월</a:t>
            </a:r>
            <a:r>
              <a:rPr sz="998" b="1" spc="-95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492,267명으로</a:t>
            </a:r>
            <a:r>
              <a:rPr sz="998" b="1" spc="-95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8.5%증가하였다. </a:t>
            </a:r>
            <a:r>
              <a:rPr sz="998" b="1" spc="-45" dirty="0">
                <a:latin typeface="Malgun Gothic"/>
                <a:cs typeface="Malgun Gothic"/>
              </a:rPr>
              <a:t>전체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수가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늘어난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것은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이에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따른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영향으로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추정된다.</a:t>
            </a:r>
            <a:endParaRPr sz="998" dirty="0">
              <a:latin typeface="Malgun Gothic"/>
              <a:cs typeface="Malgun Gothic"/>
            </a:endParaRPr>
          </a:p>
          <a:p>
            <a:pPr>
              <a:spcBef>
                <a:spcPts val="32"/>
              </a:spcBef>
            </a:pPr>
            <a:endParaRPr sz="1225" dirty="0">
              <a:latin typeface="Malgun Gothic"/>
              <a:cs typeface="Malgun Gothic"/>
            </a:endParaRPr>
          </a:p>
          <a:p>
            <a:pPr marL="11527"/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수는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계절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등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시기적인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영향으로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증감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양상이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9" dirty="0">
                <a:latin typeface="Malgun Gothic"/>
                <a:cs typeface="Malgun Gothic"/>
              </a:rPr>
              <a:t>나타난다.</a:t>
            </a:r>
            <a:endParaRPr sz="998" dirty="0">
              <a:latin typeface="Malgun Gothic"/>
              <a:cs typeface="Malgun Gothic"/>
            </a:endParaRPr>
          </a:p>
          <a:p>
            <a:pPr marL="274331" marR="1391827" indent="-208054">
              <a:lnSpc>
                <a:spcPct val="143600"/>
              </a:lnSpc>
              <a:spcBef>
                <a:spcPts val="14"/>
              </a:spcBef>
              <a:buFont typeface="Malgun Gothic"/>
              <a:buChar char="-"/>
              <a:tabLst>
                <a:tab pos="274331" algn="l"/>
                <a:tab pos="274908" algn="l"/>
              </a:tabLst>
            </a:pPr>
            <a:r>
              <a:rPr sz="998" b="1" spc="-64" dirty="0">
                <a:latin typeface="Malgun Gothic"/>
                <a:cs typeface="Malgun Gothic"/>
              </a:rPr>
              <a:t>대부분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현장에서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봄(3~5월),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91" dirty="0">
                <a:latin typeface="Malgun Gothic"/>
                <a:cs typeface="Malgun Gothic"/>
              </a:rPr>
              <a:t>여름(6~8월)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에는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수가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증가하는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경향을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36" dirty="0">
                <a:latin typeface="Malgun Gothic"/>
                <a:cs typeface="Malgun Gothic"/>
              </a:rPr>
              <a:t>보였고, </a:t>
            </a:r>
            <a:r>
              <a:rPr sz="998" b="1" spc="-91" dirty="0">
                <a:latin typeface="Malgun Gothic"/>
                <a:cs typeface="Malgun Gothic"/>
              </a:rPr>
              <a:t>가을(9~11월),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95" dirty="0">
                <a:latin typeface="Malgun Gothic"/>
                <a:cs typeface="Malgun Gothic"/>
              </a:rPr>
              <a:t>겨울(12~2월)에는</a:t>
            </a:r>
            <a:r>
              <a:rPr sz="998" b="1" spc="-91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</a:t>
            </a:r>
            <a:r>
              <a:rPr sz="998" b="1" spc="-86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수가</a:t>
            </a:r>
            <a:r>
              <a:rPr sz="998" b="1" spc="-91" dirty="0">
                <a:latin typeface="Malgun Gothic"/>
                <a:cs typeface="Malgun Gothic"/>
              </a:rPr>
              <a:t> </a:t>
            </a:r>
            <a:r>
              <a:rPr sz="998" b="1" spc="-82" dirty="0">
                <a:latin typeface="Malgun Gothic"/>
                <a:cs typeface="Malgun Gothic"/>
              </a:rPr>
              <a:t>감소하는</a:t>
            </a:r>
            <a:r>
              <a:rPr sz="998" b="1" spc="-91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경향을</a:t>
            </a:r>
            <a:r>
              <a:rPr sz="998" b="1" spc="-100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보였다.</a:t>
            </a:r>
            <a:endParaRPr sz="998" dirty="0">
              <a:latin typeface="Malgun Gothic"/>
              <a:cs typeface="Malgun Gothic"/>
            </a:endParaRPr>
          </a:p>
          <a:p>
            <a:pPr>
              <a:spcBef>
                <a:spcPts val="32"/>
              </a:spcBef>
              <a:buFont typeface="Malgun Gothic"/>
              <a:buChar char="-"/>
            </a:pPr>
            <a:endParaRPr sz="1225" dirty="0">
              <a:latin typeface="Malgun Gothic"/>
              <a:cs typeface="Malgun Gothic"/>
            </a:endParaRPr>
          </a:p>
          <a:p>
            <a:pPr marL="11527"/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요일에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따른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패턴이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나타난다.</a:t>
            </a:r>
            <a:endParaRPr sz="998" dirty="0">
              <a:latin typeface="Malgun Gothic"/>
              <a:cs typeface="Malgun Gothic"/>
            </a:endParaRPr>
          </a:p>
          <a:p>
            <a:pPr marL="274331" indent="-208630">
              <a:spcBef>
                <a:spcPts val="535"/>
              </a:spcBef>
              <a:buFont typeface="Malgun Gothic"/>
              <a:buChar char="-"/>
              <a:tabLst>
                <a:tab pos="274331" algn="l"/>
                <a:tab pos="274908" algn="l"/>
              </a:tabLst>
            </a:pPr>
            <a:r>
              <a:rPr sz="998" b="1" spc="-82" dirty="0">
                <a:latin typeface="Malgun Gothic"/>
                <a:cs typeface="Malgun Gothic"/>
              </a:rPr>
              <a:t>일반적으로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주말보다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평일에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더</a:t>
            </a:r>
            <a:r>
              <a:rPr sz="998" b="1" spc="-127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보행자가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많은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경향을</a:t>
            </a:r>
            <a:r>
              <a:rPr sz="998" b="1" spc="-109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보였다.</a:t>
            </a:r>
            <a:endParaRPr sz="998" dirty="0">
              <a:latin typeface="Malgun Gothic"/>
              <a:cs typeface="Malgun Gothic"/>
            </a:endParaRPr>
          </a:p>
          <a:p>
            <a:pPr marL="274331">
              <a:spcBef>
                <a:spcPts val="522"/>
              </a:spcBef>
            </a:pPr>
            <a:r>
              <a:rPr sz="998" b="1" spc="-64" dirty="0">
                <a:latin typeface="Malgun Gothic"/>
                <a:cs typeface="Malgun Gothic"/>
              </a:rPr>
              <a:t>그리고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그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dirty="0">
                <a:latin typeface="Malgun Gothic"/>
                <a:cs typeface="Malgun Gothic"/>
              </a:rPr>
              <a:t>중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일반적으로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목요일과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금요일에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가장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보행자가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많았고,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일요일에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가장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적은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모습을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23" dirty="0">
                <a:latin typeface="Malgun Gothic"/>
                <a:cs typeface="Malgun Gothic"/>
              </a:rPr>
              <a:t>보임.</a:t>
            </a:r>
            <a:endParaRPr sz="998" dirty="0">
              <a:latin typeface="Malgun Gothic"/>
              <a:cs typeface="Malgun Gothic"/>
            </a:endParaRPr>
          </a:p>
          <a:p>
            <a:pPr>
              <a:spcBef>
                <a:spcPts val="45"/>
              </a:spcBef>
            </a:pPr>
            <a:endParaRPr sz="1225" dirty="0">
              <a:latin typeface="Malgun Gothic"/>
              <a:cs typeface="Malgun Gothic"/>
            </a:endParaRPr>
          </a:p>
          <a:p>
            <a:pPr marL="11527"/>
            <a:r>
              <a:rPr sz="998" b="1" dirty="0">
                <a:latin typeface="Malgun Gothic"/>
                <a:cs typeface="Malgun Gothic"/>
              </a:rPr>
              <a:t>»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보행자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시간에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73" dirty="0">
                <a:latin typeface="Malgun Gothic"/>
                <a:cs typeface="Malgun Gothic"/>
              </a:rPr>
              <a:t>따라서도</a:t>
            </a:r>
            <a:r>
              <a:rPr sz="998" b="1" spc="-132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차이를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보인다.</a:t>
            </a:r>
            <a:endParaRPr sz="998" dirty="0">
              <a:latin typeface="Malgun Gothic"/>
              <a:cs typeface="Malgun Gothic"/>
            </a:endParaRPr>
          </a:p>
          <a:p>
            <a:pPr marL="274331" marR="1131904" indent="-208054">
              <a:lnSpc>
                <a:spcPts val="1734"/>
              </a:lnSpc>
              <a:spcBef>
                <a:spcPts val="77"/>
              </a:spcBef>
              <a:buFont typeface="Malgun Gothic"/>
              <a:buChar char="-"/>
              <a:tabLst>
                <a:tab pos="274331" algn="l"/>
                <a:tab pos="274908" algn="l"/>
              </a:tabLst>
            </a:pPr>
            <a:r>
              <a:rPr sz="998" b="1" spc="-64" dirty="0">
                <a:latin typeface="Malgun Gothic"/>
                <a:cs typeface="Malgun Gothic"/>
              </a:rPr>
              <a:t>보행자</a:t>
            </a:r>
            <a:r>
              <a:rPr sz="998" b="1" spc="-10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수는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출근시간대인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8시경과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점심시간대인</a:t>
            </a:r>
            <a:r>
              <a:rPr sz="998" b="1" spc="-100" dirty="0">
                <a:latin typeface="Malgun Gothic"/>
                <a:cs typeface="Malgun Gothic"/>
              </a:rPr>
              <a:t> </a:t>
            </a:r>
            <a:r>
              <a:rPr sz="998" b="1" spc="-77" dirty="0">
                <a:latin typeface="Malgun Gothic"/>
                <a:cs typeface="Malgun Gothic"/>
              </a:rPr>
              <a:t>12시경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그리고</a:t>
            </a:r>
            <a:r>
              <a:rPr sz="998" b="1" spc="-118" dirty="0">
                <a:latin typeface="Malgun Gothic"/>
                <a:cs typeface="Malgun Gothic"/>
              </a:rPr>
              <a:t> </a:t>
            </a:r>
            <a:r>
              <a:rPr sz="998" b="1" spc="-86" dirty="0">
                <a:latin typeface="Malgun Gothic"/>
                <a:cs typeface="Malgun Gothic"/>
              </a:rPr>
              <a:t>퇴근시간대인</a:t>
            </a:r>
            <a:r>
              <a:rPr sz="998" b="1" spc="-113" dirty="0">
                <a:latin typeface="Malgun Gothic"/>
                <a:cs typeface="Malgun Gothic"/>
              </a:rPr>
              <a:t> </a:t>
            </a:r>
            <a:r>
              <a:rPr sz="998" b="1" spc="-41" dirty="0">
                <a:latin typeface="Malgun Gothic"/>
                <a:cs typeface="Malgun Gothic"/>
              </a:rPr>
              <a:t>18시경에 </a:t>
            </a:r>
            <a:r>
              <a:rPr sz="998" b="1" spc="-64" dirty="0">
                <a:latin typeface="Malgun Gothic"/>
                <a:cs typeface="Malgun Gothic"/>
              </a:rPr>
              <a:t>가파른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50" dirty="0">
                <a:latin typeface="Malgun Gothic"/>
                <a:cs typeface="Malgun Gothic"/>
              </a:rPr>
              <a:t>증가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45" dirty="0">
                <a:latin typeface="Malgun Gothic"/>
                <a:cs typeface="Malgun Gothic"/>
              </a:rPr>
              <a:t>폭을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보이는</a:t>
            </a:r>
            <a:r>
              <a:rPr sz="998" b="1" spc="-136" dirty="0">
                <a:latin typeface="Malgun Gothic"/>
                <a:cs typeface="Malgun Gothic"/>
              </a:rPr>
              <a:t> </a:t>
            </a:r>
            <a:r>
              <a:rPr sz="998" b="1" spc="-64" dirty="0">
                <a:latin typeface="Malgun Gothic"/>
                <a:cs typeface="Malgun Gothic"/>
              </a:rPr>
              <a:t>경향이</a:t>
            </a:r>
            <a:r>
              <a:rPr sz="998" b="1" spc="-123" dirty="0">
                <a:latin typeface="Malgun Gothic"/>
                <a:cs typeface="Malgun Gothic"/>
              </a:rPr>
              <a:t> </a:t>
            </a:r>
            <a:r>
              <a:rPr sz="998" b="1" spc="-18" dirty="0">
                <a:latin typeface="Malgun Gothic"/>
                <a:cs typeface="Malgun Gothic"/>
              </a:rPr>
              <a:t>있었다.</a:t>
            </a:r>
            <a:endParaRPr sz="998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938" y="4601813"/>
            <a:ext cx="6131859" cy="3301060"/>
          </a:xfrm>
          <a:custGeom>
            <a:avLst/>
            <a:gdLst/>
            <a:ahLst/>
            <a:cxnLst/>
            <a:rect l="l" t="t" r="r" b="b"/>
            <a:pathLst>
              <a:path w="6756400" h="3637279">
                <a:moveTo>
                  <a:pt x="6755892" y="3630803"/>
                </a:moveTo>
                <a:lnTo>
                  <a:pt x="6749796" y="3630803"/>
                </a:lnTo>
                <a:lnTo>
                  <a:pt x="6096" y="3630803"/>
                </a:lnTo>
                <a:lnTo>
                  <a:pt x="0" y="3630803"/>
                </a:lnTo>
                <a:lnTo>
                  <a:pt x="0" y="3636886"/>
                </a:lnTo>
                <a:lnTo>
                  <a:pt x="6096" y="3636886"/>
                </a:lnTo>
                <a:lnTo>
                  <a:pt x="6749796" y="3636886"/>
                </a:lnTo>
                <a:lnTo>
                  <a:pt x="6755892" y="3636886"/>
                </a:lnTo>
                <a:lnTo>
                  <a:pt x="6755892" y="3630803"/>
                </a:lnTo>
                <a:close/>
              </a:path>
              <a:path w="6756400" h="3637279">
                <a:moveTo>
                  <a:pt x="6755892" y="0"/>
                </a:moveTo>
                <a:lnTo>
                  <a:pt x="6749796" y="0"/>
                </a:lnTo>
                <a:lnTo>
                  <a:pt x="6096" y="0"/>
                </a:lnTo>
                <a:lnTo>
                  <a:pt x="0" y="0"/>
                </a:lnTo>
                <a:lnTo>
                  <a:pt x="0" y="6083"/>
                </a:lnTo>
                <a:lnTo>
                  <a:pt x="0" y="3630790"/>
                </a:lnTo>
                <a:lnTo>
                  <a:pt x="6096" y="3630790"/>
                </a:lnTo>
                <a:lnTo>
                  <a:pt x="6096" y="6083"/>
                </a:lnTo>
                <a:lnTo>
                  <a:pt x="6749796" y="6083"/>
                </a:lnTo>
                <a:lnTo>
                  <a:pt x="6749796" y="3630790"/>
                </a:lnTo>
                <a:lnTo>
                  <a:pt x="6755892" y="3630790"/>
                </a:lnTo>
                <a:lnTo>
                  <a:pt x="6755892" y="6083"/>
                </a:lnTo>
                <a:lnTo>
                  <a:pt x="6755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89" y="770282"/>
            <a:ext cx="2507453" cy="19967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8649" y="772040"/>
            <a:ext cx="2507342" cy="20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296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90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765175" y="879094"/>
          <a:ext cx="5348031" cy="449129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412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36848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 기준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교통량은 출근시간과 퇴근시간 모두 많지만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수는 퇴근시간에 훨씬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보행자 수의 경우 점심시간에 일시적으로 증가하는 현상이 보임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765175" y="5791316"/>
          <a:ext cx="5348031" cy="321757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28353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382237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공휴일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주말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평일로 구분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공휴일과 주말은 오후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~6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 교통량이 많고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평일은 출퇴근 시간에 교통량이 급증함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78131" y="616402"/>
            <a:ext cx="2019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err="1" smtClean="0">
                <a:latin typeface="나눔스퀘어"/>
              </a:rPr>
              <a:t>요일별</a:t>
            </a:r>
            <a:r>
              <a:rPr lang="ko-KR" altLang="en-US" sz="900" b="1" dirty="0" smtClean="0">
                <a:latin typeface="나눔스퀘어"/>
              </a:rPr>
              <a:t> 교통량 및 보행자 수</a:t>
            </a:r>
            <a:endParaRPr lang="ko-KR" altLang="en-US" sz="900" b="1" dirty="0">
              <a:latin typeface="나눔스퀘어"/>
            </a:endParaRPr>
          </a:p>
        </p:txBody>
      </p:sp>
      <p:pic>
        <p:nvPicPr>
          <p:cNvPr id="10" name="Google Shape;177;p30" descr="접근로_요일별 보행자수/교통량"/>
          <p:cNvPicPr preferRelativeResize="0"/>
          <p:nvPr/>
        </p:nvPicPr>
        <p:blipFill rotWithShape="1">
          <a:blip r:embed="rId2">
            <a:alphaModFix/>
          </a:blip>
          <a:srcRect t="5510" r="13418" b="1073"/>
          <a:stretch/>
        </p:blipFill>
        <p:spPr>
          <a:xfrm>
            <a:off x="785600" y="900541"/>
            <a:ext cx="5193159" cy="406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7;p26" descr="시트 5"/>
          <p:cNvPicPr preferRelativeResize="0"/>
          <p:nvPr/>
        </p:nvPicPr>
        <p:blipFill rotWithShape="1">
          <a:blip r:embed="rId3">
            <a:alphaModFix/>
          </a:blip>
          <a:srcRect t="3915" r="10226" b="4315"/>
          <a:stretch/>
        </p:blipFill>
        <p:spPr>
          <a:xfrm>
            <a:off x="842445" y="5826486"/>
            <a:ext cx="5193489" cy="278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678131" y="5542899"/>
            <a:ext cx="1338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smtClean="0">
                <a:latin typeface="나눔스퀘어"/>
              </a:rPr>
              <a:t>평</a:t>
            </a:r>
            <a:r>
              <a:rPr lang="en-US" altLang="ko-KR" sz="900" b="1" dirty="0" smtClean="0">
                <a:latin typeface="나눔스퀘어"/>
              </a:rPr>
              <a:t>/</a:t>
            </a:r>
            <a:r>
              <a:rPr lang="ko-KR" altLang="en-US" sz="900" b="1" dirty="0" err="1" smtClean="0">
                <a:latin typeface="나눔스퀘어"/>
              </a:rPr>
              <a:t>휴일별</a:t>
            </a:r>
            <a:r>
              <a:rPr lang="ko-KR" altLang="en-US" sz="900" b="1" dirty="0" smtClean="0">
                <a:latin typeface="나눔스퀘어"/>
              </a:rPr>
              <a:t> 교통량</a:t>
            </a:r>
            <a:endParaRPr lang="ko-KR" altLang="en-US" sz="900" b="1" dirty="0">
              <a:latin typeface="나눔스퀘어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0358" y="280752"/>
            <a:ext cx="722849" cy="566482"/>
            <a:chOff x="5390358" y="280752"/>
            <a:chExt cx="722849" cy="566482"/>
          </a:xfrm>
        </p:grpSpPr>
        <p:pic>
          <p:nvPicPr>
            <p:cNvPr id="20" name="Google Shape;157;p26" descr="시트 5"/>
            <p:cNvPicPr preferRelativeResize="0"/>
            <p:nvPr/>
          </p:nvPicPr>
          <p:blipFill rotWithShape="1">
            <a:blip r:embed="rId3">
              <a:alphaModFix/>
            </a:blip>
            <a:srcRect l="89186" t="3480" r="4534" b="84086"/>
            <a:stretch/>
          </p:blipFill>
          <p:spPr>
            <a:xfrm>
              <a:off x="5390358" y="280752"/>
              <a:ext cx="514646" cy="566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57;p26" descr="시트 5"/>
            <p:cNvPicPr preferRelativeResize="0"/>
            <p:nvPr/>
          </p:nvPicPr>
          <p:blipFill rotWithShape="1">
            <a:blip r:embed="rId3">
              <a:alphaModFix/>
            </a:blip>
            <a:srcRect l="93298" t="6524" r="-44" b="84278"/>
            <a:stretch/>
          </p:blipFill>
          <p:spPr>
            <a:xfrm>
              <a:off x="5560219" y="418681"/>
              <a:ext cx="552988" cy="41902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5322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91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765175" y="802727"/>
          <a:ext cx="5348031" cy="426211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38936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368489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시청앞사거리는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교통량이 적으며 두 그래프가 크게 비례하지 않았지만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교통량이 많은 한국토지주택공사는 두 그래프가 비슷한 추세를 가짐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교통량이 많은 교차로의 대기행렬과 지체시간의 비례가 뚜렷함을 확인할 수 있음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765175" y="5426121"/>
          <a:ext cx="5348031" cy="38928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347974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413064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교통량이 많은 한국토지주택공사의</a:t>
                      </a:r>
                      <a:r>
                        <a:rPr lang="ko-KR" altLang="en-US" sz="700" b="1" baseline="0" dirty="0" smtClean="0">
                          <a:latin typeface="+mn-ea"/>
                          <a:ea typeface="+mn-ea"/>
                        </a:rPr>
                        <a:t> 두 그래프가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눈에 띄게 비슷한 형태임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평일 퇴근시간에 지체시간이 더욱 길어짐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78131" y="571895"/>
            <a:ext cx="1338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smtClean="0">
                <a:latin typeface="나눔스퀘어"/>
              </a:rPr>
              <a:t>대기행렬</a:t>
            </a:r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smtClean="0">
                <a:latin typeface="나눔스퀘어"/>
              </a:rPr>
              <a:t>지체시간</a:t>
            </a:r>
            <a:endParaRPr lang="ko-KR" altLang="en-US" sz="900" b="1" dirty="0">
              <a:latin typeface="나눔스퀘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31" y="5180260"/>
            <a:ext cx="20571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스퀘어"/>
              </a:rPr>
              <a:t>*</a:t>
            </a:r>
            <a:r>
              <a:rPr lang="ko-KR" altLang="en-US" sz="900" b="1" dirty="0" smtClean="0">
                <a:latin typeface="나눔스퀘어"/>
              </a:rPr>
              <a:t>평</a:t>
            </a:r>
            <a:r>
              <a:rPr lang="en-US" altLang="ko-KR" sz="900" b="1" dirty="0" smtClean="0">
                <a:latin typeface="나눔스퀘어"/>
              </a:rPr>
              <a:t>/</a:t>
            </a:r>
            <a:r>
              <a:rPr lang="ko-KR" altLang="en-US" sz="900" b="1" dirty="0" err="1" smtClean="0">
                <a:latin typeface="나눔스퀘어"/>
              </a:rPr>
              <a:t>휴일별</a:t>
            </a:r>
            <a:r>
              <a:rPr lang="ko-KR" altLang="en-US" sz="900" b="1" dirty="0" smtClean="0">
                <a:latin typeface="나눔스퀘어"/>
              </a:rPr>
              <a:t> 지체시간</a:t>
            </a:r>
            <a:r>
              <a:rPr lang="en-US" altLang="ko-KR" sz="900" b="1" dirty="0" smtClean="0">
                <a:latin typeface="나눔스퀘어"/>
              </a:rPr>
              <a:t>-</a:t>
            </a:r>
            <a:r>
              <a:rPr lang="ko-KR" altLang="en-US" sz="900" b="1" dirty="0" smtClean="0">
                <a:latin typeface="나눔스퀘어"/>
              </a:rPr>
              <a:t>대기행렬</a:t>
            </a:r>
            <a:endParaRPr lang="ko-KR" altLang="en-US" sz="900" b="1" dirty="0">
              <a:latin typeface="나눔스퀘어"/>
            </a:endParaRPr>
          </a:p>
        </p:txBody>
      </p:sp>
      <p:pic>
        <p:nvPicPr>
          <p:cNvPr id="13" name="Google Shape;147;p24" descr="접근로_대기행렬/지체시간"/>
          <p:cNvPicPr preferRelativeResize="0"/>
          <p:nvPr/>
        </p:nvPicPr>
        <p:blipFill rotWithShape="1">
          <a:blip r:embed="rId2">
            <a:alphaModFix/>
          </a:blip>
          <a:srcRect t="5893" r="13384" b="897"/>
          <a:stretch/>
        </p:blipFill>
        <p:spPr>
          <a:xfrm>
            <a:off x="787477" y="835342"/>
            <a:ext cx="5270759" cy="382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62;p27" descr="접근로별 평/휴일 데이터"/>
          <p:cNvPicPr preferRelativeResize="0"/>
          <p:nvPr/>
        </p:nvPicPr>
        <p:blipFill rotWithShape="1">
          <a:blip r:embed="rId3">
            <a:alphaModFix/>
          </a:blip>
          <a:srcRect t="6040" r="13166" b="1299"/>
          <a:stretch/>
        </p:blipFill>
        <p:spPr>
          <a:xfrm>
            <a:off x="1007957" y="5446644"/>
            <a:ext cx="4862466" cy="3442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그룹 17"/>
          <p:cNvGrpSpPr/>
          <p:nvPr/>
        </p:nvGrpSpPr>
        <p:grpSpPr>
          <a:xfrm>
            <a:off x="5390357" y="219938"/>
            <a:ext cx="722849" cy="566482"/>
            <a:chOff x="5390358" y="280752"/>
            <a:chExt cx="722849" cy="566482"/>
          </a:xfrm>
        </p:grpSpPr>
        <p:pic>
          <p:nvPicPr>
            <p:cNvPr id="19" name="Google Shape;157;p26" descr="시트 5"/>
            <p:cNvPicPr preferRelativeResize="0"/>
            <p:nvPr/>
          </p:nvPicPr>
          <p:blipFill rotWithShape="1">
            <a:blip r:embed="rId4">
              <a:alphaModFix/>
            </a:blip>
            <a:srcRect l="89186" t="3480" r="4534" b="84086"/>
            <a:stretch/>
          </p:blipFill>
          <p:spPr>
            <a:xfrm>
              <a:off x="5390358" y="280752"/>
              <a:ext cx="514646" cy="566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57;p26" descr="시트 5"/>
            <p:cNvPicPr preferRelativeResize="0"/>
            <p:nvPr/>
          </p:nvPicPr>
          <p:blipFill rotWithShape="1">
            <a:blip r:embed="rId4">
              <a:alphaModFix/>
            </a:blip>
            <a:srcRect l="93298" t="6524" r="-44" b="84278"/>
            <a:stretch/>
          </p:blipFill>
          <p:spPr>
            <a:xfrm>
              <a:off x="5560219" y="418681"/>
              <a:ext cx="552988" cy="41902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543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92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765175" y="1340270"/>
          <a:ext cx="5348031" cy="45834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48031"/>
              </a:tblGrid>
              <a:tr h="397120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612250">
                <a:tc>
                  <a:txBody>
                    <a:bodyPr/>
                    <a:lstStyle/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평균적으로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B~D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사이의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값을 가지는 경우가 많음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와석교사거리의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경우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오전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7~8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출근시간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오후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6~8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퇴근시간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C, D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의 빈도가 높음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6858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1" dirty="0" err="1" smtClean="0">
                          <a:latin typeface="+mn-ea"/>
                          <a:ea typeface="+mn-ea"/>
                        </a:rPr>
                        <a:t>파주스타디움앞교차로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한국토지주택공사는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오전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오후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시에 꾸준히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E, F 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나오며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 전체 교통량이 많은 것이 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LOS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값에도 영향을 주는 것으로 보임</a:t>
                      </a:r>
                    </a:p>
                  </a:txBody>
                  <a:tcPr marL="64770" marR="64770" marT="17907" marB="17907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78131" y="1033071"/>
            <a:ext cx="1338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+mj-ea"/>
                <a:ea typeface="+mj-ea"/>
              </a:rPr>
              <a:t>*</a:t>
            </a:r>
            <a:r>
              <a:rPr lang="ko-KR" altLang="en-US" sz="900" b="1" dirty="0" err="1" smtClean="0">
                <a:latin typeface="+mj-ea"/>
                <a:ea typeface="+mj-ea"/>
              </a:rPr>
              <a:t>교차로별</a:t>
            </a:r>
            <a:r>
              <a:rPr lang="ko-KR" altLang="en-US" sz="900" b="1" dirty="0" smtClean="0"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latin typeface="+mj-ea"/>
                <a:ea typeface="+mj-ea"/>
              </a:rPr>
              <a:t>LOS</a:t>
            </a:r>
            <a:r>
              <a:rPr lang="ko-KR" altLang="en-US" sz="900" b="1" dirty="0" smtClean="0">
                <a:latin typeface="+mj-ea"/>
                <a:ea typeface="+mj-ea"/>
              </a:rPr>
              <a:t> 분</a:t>
            </a:r>
            <a:r>
              <a:rPr lang="ko-KR" altLang="en-US" sz="900" b="1" dirty="0">
                <a:latin typeface="+mj-ea"/>
                <a:ea typeface="+mj-ea"/>
              </a:rPr>
              <a:t>포</a:t>
            </a:r>
          </a:p>
        </p:txBody>
      </p:sp>
      <p:pic>
        <p:nvPicPr>
          <p:cNvPr id="9" name="Google Shape;172;p29" descr="접근로_시간에 따른 LOS"/>
          <p:cNvPicPr preferRelativeResize="0"/>
          <p:nvPr/>
        </p:nvPicPr>
        <p:blipFill rotWithShape="1">
          <a:blip r:embed="rId2">
            <a:alphaModFix/>
          </a:blip>
          <a:srcRect t="5777" b="1030"/>
          <a:stretch/>
        </p:blipFill>
        <p:spPr>
          <a:xfrm>
            <a:off x="776326" y="1351421"/>
            <a:ext cx="5287697" cy="3928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39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774026" y="2378351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242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350" y="537688"/>
            <a:ext cx="58483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/>
                <a:ea typeface="맑은 고딕" panose="020B0503020000020004" pitchFamily="50" charset="-127"/>
              </a:rPr>
              <a:t>Ⅲ</a:t>
            </a:r>
            <a:r>
              <a:rPr lang="en-US" altLang="ko-KR" b="1" dirty="0" smtClean="0">
                <a:latin typeface="나눔스퀘어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latin typeface="나눔스퀘어"/>
                <a:ea typeface="맑은 고딕" panose="020B0503020000020004" pitchFamily="50" charset="-127"/>
              </a:rPr>
              <a:t>교통량</a:t>
            </a:r>
            <a:r>
              <a:rPr lang="en-US" altLang="ko-KR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나눔스퀘어"/>
                <a:ea typeface="맑은 고딕" panose="020B0503020000020004" pitchFamily="50" charset="-127"/>
              </a:rPr>
              <a:t>회귀 분석</a:t>
            </a:r>
            <a:endParaRPr lang="en-US" altLang="ko-KR" b="1" dirty="0" smtClean="0">
              <a:latin typeface="나눔스퀘어"/>
              <a:ea typeface="맑은 고딕" panose="020B0503020000020004" pitchFamily="50" charset="-127"/>
            </a:endParaRPr>
          </a:p>
          <a:p>
            <a:endParaRPr lang="en-US" altLang="ko-KR" sz="1000" b="1" dirty="0">
              <a:latin typeface="나눔스퀘어"/>
              <a:ea typeface="맑은 고딕" panose="020B0503020000020004" pitchFamily="50" charset="-127"/>
            </a:endParaRPr>
          </a:p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교차로 별 교통량 일별 데이터 시각화 및 전처리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356" y="2147519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동쪽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0" y="2400500"/>
            <a:ext cx="2586689" cy="13017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47" y="2390226"/>
            <a:ext cx="2626467" cy="1323908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774026" y="419170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242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4356" y="3957417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서쪽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774026" y="6009571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242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4356" y="5779537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남쪽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74026" y="782772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4944"/>
                <a:gridCol w="2664944"/>
              </a:tblGrid>
              <a:tr h="13406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  <a:tr h="242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ko-KR" altLang="en-US" sz="700" b="1" dirty="0" smtClean="0">
                          <a:latin typeface="+mn-ea"/>
                          <a:ea typeface="+mn-ea"/>
                        </a:rPr>
                        <a:t>전처리 후</a:t>
                      </a:r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04356" y="7597689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 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북쪽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0" y="4205954"/>
            <a:ext cx="2586689" cy="13054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23" y="4205954"/>
            <a:ext cx="2628491" cy="130543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0" y="6017792"/>
            <a:ext cx="2586689" cy="130989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23" y="6017792"/>
            <a:ext cx="2628491" cy="130989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0" y="7827439"/>
            <a:ext cx="2586689" cy="134030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22" y="7827439"/>
            <a:ext cx="2628491" cy="134030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38163" y="1328682"/>
            <a:ext cx="5848350" cy="792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smtClean="0">
                <a:latin typeface="+mn-ea"/>
              </a:rPr>
              <a:t>8</a:t>
            </a:r>
            <a:r>
              <a:rPr lang="ko-KR" altLang="en-US" sz="1000" b="1" dirty="0">
                <a:latin typeface="+mn-ea"/>
              </a:rPr>
              <a:t>월</a:t>
            </a:r>
            <a:r>
              <a:rPr lang="en-US" altLang="ko-KR" sz="1000" b="1" dirty="0">
                <a:latin typeface="+mn-ea"/>
              </a:rPr>
              <a:t>, 9</a:t>
            </a:r>
            <a:r>
              <a:rPr lang="ko-KR" altLang="en-US" sz="1000" b="1" dirty="0">
                <a:latin typeface="+mn-ea"/>
              </a:rPr>
              <a:t>월에 측정값이 없는 부분을 </a:t>
            </a:r>
            <a:r>
              <a:rPr lang="en-US" altLang="ko-KR" sz="1000" b="1" dirty="0">
                <a:latin typeface="+mn-ea"/>
              </a:rPr>
              <a:t>1,2 </a:t>
            </a:r>
            <a:r>
              <a:rPr lang="ko-KR" altLang="en-US" sz="1000" b="1" dirty="0">
                <a:latin typeface="+mn-ea"/>
              </a:rPr>
              <a:t>주 앞 데이터로 </a:t>
            </a:r>
            <a:r>
              <a:rPr lang="ko-KR" altLang="en-US" sz="1000" b="1" dirty="0" smtClean="0">
                <a:latin typeface="+mn-ea"/>
              </a:rPr>
              <a:t>대체함 </a:t>
            </a:r>
            <a:r>
              <a:rPr lang="ko-KR" altLang="en-US" sz="1000" b="1" dirty="0">
                <a:latin typeface="+mn-ea"/>
              </a:rPr>
              <a:t>나타냄</a:t>
            </a:r>
            <a:r>
              <a:rPr lang="en-US" altLang="ko-KR" sz="1000" b="1" dirty="0">
                <a:latin typeface="+mn-ea"/>
              </a:rPr>
              <a:t>. 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8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월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, 9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월에 누락된 날짜 존재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+mn-ea"/>
              </a:rPr>
              <a:t>주기성이 뚜렷하게 </a:t>
            </a:r>
            <a:r>
              <a:rPr lang="ko-KR" altLang="en-US" sz="1000" b="1" dirty="0">
                <a:latin typeface="+mn-ea"/>
              </a:rPr>
              <a:t>나타나고 추세와 계절성이 </a:t>
            </a:r>
            <a:r>
              <a:rPr lang="ko-KR" altLang="en-US" sz="1000" b="1" dirty="0" smtClean="0">
                <a:latin typeface="+mn-ea"/>
              </a:rPr>
              <a:t>나타남</a:t>
            </a:r>
            <a:r>
              <a:rPr lang="en-US" altLang="ko-KR" sz="1000" b="1" dirty="0" smtClean="0">
                <a:latin typeface="+mn-ea"/>
              </a:rPr>
              <a:t>.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70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94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74026" y="97991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305044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2816154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 서쪽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74026" y="510643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4356" y="4876399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 남쪽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716271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356" y="6932676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 북쪽 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356" y="749081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 동쪽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987583"/>
            <a:ext cx="5329888" cy="156387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3064690"/>
            <a:ext cx="5329888" cy="155704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20" y="5116347"/>
            <a:ext cx="5324594" cy="157289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7162426"/>
            <a:ext cx="5329888" cy="15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95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1197889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963603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파주스타디움앞교차로</a:t>
            </a:r>
            <a:r>
              <a:rPr lang="ko-KR" altLang="en-US" sz="800" b="1" dirty="0" smtClean="0">
                <a:latin typeface="+mn-ea"/>
              </a:rPr>
              <a:t> 서쪽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74026" y="3883274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4356" y="3653240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파주스타디움앞교차로</a:t>
            </a:r>
            <a:r>
              <a:rPr lang="ko-KR" altLang="en-US" sz="800" b="1" dirty="0" smtClean="0">
                <a:latin typeface="+mn-ea"/>
              </a:rPr>
              <a:t> 남쪽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660457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356" y="6388700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파주스타디움앞교차로</a:t>
            </a:r>
            <a:r>
              <a:rPr lang="ko-KR" altLang="en-US" sz="800" b="1" dirty="0" smtClean="0">
                <a:latin typeface="+mn-ea"/>
              </a:rPr>
              <a:t> 북쪽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1202063"/>
            <a:ext cx="5329888" cy="15786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3882848"/>
            <a:ext cx="5329888" cy="15832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9" y="6604143"/>
            <a:ext cx="5320305" cy="15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74026" y="97991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305044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2816154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r>
              <a:rPr lang="ko-KR" altLang="en-US" sz="800" b="1" dirty="0" smtClean="0">
                <a:latin typeface="+mn-ea"/>
              </a:rPr>
              <a:t> 서쪽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74026" y="5106433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1" dirty="0" smtClean="0"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4356" y="4876399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r>
              <a:rPr lang="ko-KR" altLang="en-US" sz="800" b="1" dirty="0" smtClean="0">
                <a:latin typeface="+mn-ea"/>
              </a:rPr>
              <a:t> 남쪽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7162710"/>
          <a:ext cx="5329888" cy="15828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15828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356" y="6932676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r>
              <a:rPr lang="ko-KR" altLang="en-US" sz="800" b="1" dirty="0" smtClean="0">
                <a:latin typeface="+mn-ea"/>
              </a:rPr>
              <a:t> 북쪽 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356" y="749081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r>
              <a:rPr lang="ko-KR" altLang="en-US" sz="800" b="1" dirty="0" smtClean="0">
                <a:latin typeface="+mn-ea"/>
              </a:rPr>
              <a:t> 동쪽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988275"/>
            <a:ext cx="5329888" cy="1574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4" y="3051749"/>
            <a:ext cx="5326470" cy="15581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106433"/>
            <a:ext cx="5329888" cy="15913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7171215"/>
            <a:ext cx="5329888" cy="157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4350" y="537688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각 </a:t>
            </a:r>
            <a:r>
              <a:rPr lang="ko-KR" altLang="en-US" sz="1600" b="1" dirty="0" err="1" smtClean="0">
                <a:latin typeface="나눔스퀘어"/>
                <a:ea typeface="맑은 고딕" panose="020B0503020000020004" pitchFamily="50" charset="-127"/>
              </a:rPr>
              <a:t>시계열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 데이터의 계절성 및 추세 확인</a:t>
            </a:r>
            <a:endParaRPr lang="en-US" altLang="ko-KR" sz="1600" b="1" dirty="0" smtClean="0">
              <a:latin typeface="나눔스퀘어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2048693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1817862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1" y="2066307"/>
            <a:ext cx="5329888" cy="327758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5694414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4356" y="5456156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smtClean="0">
                <a:latin typeface="+mn-ea"/>
              </a:rPr>
              <a:t>한국토지주택공사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1" y="5694414"/>
            <a:ext cx="5329888" cy="32952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38163" y="899992"/>
            <a:ext cx="5848350" cy="792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+mn-ea"/>
              </a:rPr>
              <a:t>각 방향마다 같은 형식의 데이터이기 때문에 대표적으로 한 방향의 데이터 분석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계절성이 뚜렷하게 나타나고 추세도 존재함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  <a:endParaRPr lang="en-US" altLang="ko-KR" sz="1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+mn-ea"/>
              </a:rPr>
              <a:t>차분을 통한 </a:t>
            </a:r>
            <a:r>
              <a:rPr lang="ko-KR" altLang="en-US" sz="1000" b="1" dirty="0" err="1" smtClean="0">
                <a:latin typeface="+mn-ea"/>
              </a:rPr>
              <a:t>정상성</a:t>
            </a:r>
            <a:r>
              <a:rPr lang="ko-KR" altLang="en-US" sz="1000" b="1" dirty="0" smtClean="0">
                <a:latin typeface="+mn-ea"/>
              </a:rPr>
              <a:t> 확인 작업 필요</a:t>
            </a:r>
            <a:r>
              <a:rPr lang="en-US" altLang="ko-KR" sz="1000" b="1" dirty="0" smtClean="0">
                <a:latin typeface="+mn-ea"/>
              </a:rPr>
              <a:t>.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42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98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1169918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939087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파주스타디움앞교차로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5278780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4356" y="5040522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시청앞사거리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1169918"/>
            <a:ext cx="5329888" cy="32952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279716"/>
            <a:ext cx="5329888" cy="32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21DB-9601-4012-A5A6-3701E907C856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4350" y="537688"/>
            <a:ext cx="584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 smtClean="0">
                <a:latin typeface="나눔스퀘어"/>
                <a:ea typeface="맑은 고딕" panose="020B0503020000020004" pitchFamily="50" charset="-127"/>
              </a:rPr>
              <a:t>▣</a:t>
            </a:r>
            <a:r>
              <a:rPr lang="en-US" altLang="ko-KR" sz="1600" b="1" dirty="0" smtClean="0">
                <a:latin typeface="나눔스퀘어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나눔스퀘어"/>
                <a:ea typeface="맑은 고딕" panose="020B0503020000020004" pitchFamily="50" charset="-127"/>
              </a:rPr>
              <a:t>차분을 통해 추세 제거 </a:t>
            </a:r>
            <a:endParaRPr lang="en-US" altLang="ko-KR" sz="1600" b="1" dirty="0">
              <a:latin typeface="나눔스퀘어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4026" y="2286184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4356" y="2055353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동쪽 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74026" y="5908158"/>
          <a:ext cx="5329888" cy="329520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29888"/>
              </a:tblGrid>
              <a:tr h="3295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4356" y="5669900"/>
            <a:ext cx="1848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+mn-ea"/>
              </a:rPr>
              <a:t>-</a:t>
            </a:r>
            <a:r>
              <a:rPr lang="ko-KR" altLang="en-US" sz="800" b="1" dirty="0" err="1" smtClean="0">
                <a:latin typeface="+mn-ea"/>
              </a:rPr>
              <a:t>와석교사거리</a:t>
            </a:r>
            <a:r>
              <a:rPr lang="ko-KR" altLang="en-US" sz="800" b="1" dirty="0" smtClean="0">
                <a:latin typeface="+mn-ea"/>
              </a:rPr>
              <a:t> 서쪽</a:t>
            </a:r>
            <a:endParaRPr lang="ko-KR" altLang="en-US" sz="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51" y="2270797"/>
            <a:ext cx="5329888" cy="33105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6" y="5908157"/>
            <a:ext cx="5318013" cy="329520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38163" y="962032"/>
            <a:ext cx="5848350" cy="92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+mn-ea"/>
              </a:rPr>
              <a:t>교차로마다 비슷한 유형의 </a:t>
            </a:r>
            <a:r>
              <a:rPr lang="ko-KR" altLang="en-US" sz="1000" b="1" dirty="0" err="1" smtClean="0">
                <a:latin typeface="+mn-ea"/>
              </a:rPr>
              <a:t>시계열</a:t>
            </a:r>
            <a:r>
              <a:rPr lang="ko-KR" altLang="en-US" sz="1000" b="1" dirty="0" smtClean="0">
                <a:latin typeface="+mn-ea"/>
              </a:rPr>
              <a:t> 데이터를 갖고 있어 비슷한 결과 도출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en-US" altLang="ko-KR" sz="1000" b="1" dirty="0" smtClean="0">
                <a:latin typeface="+mn-ea"/>
              </a:rPr>
              <a:t>1</a:t>
            </a:r>
            <a:r>
              <a:rPr lang="ko-KR" altLang="en-US" sz="1000" b="1" dirty="0" smtClean="0">
                <a:latin typeface="+mn-ea"/>
              </a:rPr>
              <a:t>차분을 했을 때 추세가 거의 사라지는 것을 확인할 수 있음</a:t>
            </a:r>
            <a:r>
              <a:rPr lang="en-US" altLang="ko-KR" sz="1000" b="1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분석 모델의 차분 </a:t>
            </a:r>
            <a:r>
              <a:rPr lang="ko-KR" altLang="en-US" sz="1000" b="1" dirty="0" err="1" smtClean="0">
                <a:latin typeface="맑은 고딕" panose="020B0503020000020004" pitchFamily="50" charset="-127"/>
              </a:rPr>
              <a:t>파라미터를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1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로 설정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» </a:t>
            </a:r>
            <a:r>
              <a:rPr lang="ko-KR" altLang="en-US" sz="1000" b="1" dirty="0">
                <a:latin typeface="맑은 고딕" panose="020B0503020000020004" pitchFamily="50" charset="-127"/>
              </a:rPr>
              <a:t>대표적으로 </a:t>
            </a:r>
            <a:r>
              <a:rPr lang="en-US" altLang="ko-KR" sz="1000" b="1" dirty="0">
                <a:latin typeface="맑은 고딕" panose="020B0503020000020004" pitchFamily="50" charset="-127"/>
              </a:rPr>
              <a:t>‘</a:t>
            </a:r>
            <a:r>
              <a:rPr lang="ko-KR" altLang="en-US" sz="1000" b="1" dirty="0" err="1">
                <a:latin typeface="맑은 고딕" panose="020B0503020000020004" pitchFamily="50" charset="-127"/>
              </a:rPr>
              <a:t>와석교사거리</a:t>
            </a:r>
            <a:r>
              <a:rPr lang="en-US" altLang="ko-KR" sz="1000" b="1" dirty="0">
                <a:latin typeface="맑은 고딕" panose="020B0503020000020004" pitchFamily="50" charset="-127"/>
              </a:rPr>
              <a:t>’ </a:t>
            </a:r>
            <a:r>
              <a:rPr lang="ko-KR" altLang="en-US" sz="1000" b="1" dirty="0">
                <a:latin typeface="맑은 고딕" panose="020B0503020000020004" pitchFamily="50" charset="-127"/>
              </a:rPr>
              <a:t>교차로 분석 첨부</a:t>
            </a:r>
            <a:r>
              <a:rPr lang="en-US" altLang="ko-KR" sz="1000" b="1" dirty="0">
                <a:latin typeface="맑은 고딕" panose="020B0503020000020004" pitchFamily="50" charset="-127"/>
              </a:rPr>
              <a:t>.</a:t>
            </a:r>
            <a:r>
              <a:rPr lang="ko-KR" altLang="en-US" sz="1000" b="1" dirty="0">
                <a:latin typeface="맑은 고딕" panose="020B0503020000020004" pitchFamily="50" charset="-127"/>
              </a:rPr>
              <a:t> 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5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2448</TotalTime>
  <Words>17461</Words>
  <Application>Microsoft Office PowerPoint</Application>
  <PresentationFormat>A4 용지(210x297mm)</PresentationFormat>
  <Paragraphs>3422</Paragraphs>
  <Slides>178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178</vt:i4>
      </vt:variant>
    </vt:vector>
  </HeadingPairs>
  <TitlesOfParts>
    <vt:vector size="190" baseType="lpstr">
      <vt:lpstr>Arial Unicode MS</vt:lpstr>
      <vt:lpstr>나눔스퀘어</vt:lpstr>
      <vt:lpstr>맑은 고딕</vt:lpstr>
      <vt:lpstr>맑은 고딕</vt:lpstr>
      <vt:lpstr>함초롬바탕</vt:lpstr>
      <vt:lpstr>Arial</vt:lpstr>
      <vt:lpstr>Calibri</vt:lpstr>
      <vt:lpstr>Calibri Light</vt:lpstr>
      <vt:lpstr>Courier New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224</cp:revision>
  <dcterms:created xsi:type="dcterms:W3CDTF">2022-10-20T07:43:46Z</dcterms:created>
  <dcterms:modified xsi:type="dcterms:W3CDTF">2022-11-24T05:49:48Z</dcterms:modified>
</cp:coreProperties>
</file>